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76"/>
  </p:notesMasterIdLst>
  <p:handoutMasterIdLst>
    <p:handoutMasterId r:id="rId177"/>
  </p:handoutMasterIdLst>
  <p:sldIdLst>
    <p:sldId id="256" r:id="rId7"/>
    <p:sldId id="257" r:id="rId8"/>
    <p:sldId id="364" r:id="rId9"/>
    <p:sldId id="358" r:id="rId10"/>
    <p:sldId id="365" r:id="rId11"/>
    <p:sldId id="342" r:id="rId12"/>
    <p:sldId id="366" r:id="rId13"/>
    <p:sldId id="367" r:id="rId14"/>
    <p:sldId id="272" r:id="rId15"/>
    <p:sldId id="378" r:id="rId16"/>
    <p:sldId id="371" r:id="rId17"/>
    <p:sldId id="470" r:id="rId18"/>
    <p:sldId id="471" r:id="rId19"/>
    <p:sldId id="472" r:id="rId20"/>
    <p:sldId id="477" r:id="rId21"/>
    <p:sldId id="372" r:id="rId22"/>
    <p:sldId id="380" r:id="rId23"/>
    <p:sldId id="383" r:id="rId24"/>
    <p:sldId id="381" r:id="rId25"/>
    <p:sldId id="382" r:id="rId26"/>
    <p:sldId id="385" r:id="rId27"/>
    <p:sldId id="387" r:id="rId28"/>
    <p:sldId id="386" r:id="rId29"/>
    <p:sldId id="388" r:id="rId30"/>
    <p:sldId id="389" r:id="rId31"/>
    <p:sldId id="479" r:id="rId32"/>
    <p:sldId id="480" r:id="rId33"/>
    <p:sldId id="373" r:id="rId34"/>
    <p:sldId id="392" r:id="rId35"/>
    <p:sldId id="374" r:id="rId36"/>
    <p:sldId id="390" r:id="rId37"/>
    <p:sldId id="393" r:id="rId38"/>
    <p:sldId id="391" r:id="rId39"/>
    <p:sldId id="394" r:id="rId40"/>
    <p:sldId id="375" r:id="rId41"/>
    <p:sldId id="376" r:id="rId42"/>
    <p:sldId id="368" r:id="rId43"/>
    <p:sldId id="404" r:id="rId44"/>
    <p:sldId id="399" r:id="rId45"/>
    <p:sldId id="473" r:id="rId46"/>
    <p:sldId id="474" r:id="rId47"/>
    <p:sldId id="475" r:id="rId48"/>
    <p:sldId id="478" r:id="rId49"/>
    <p:sldId id="400" r:id="rId50"/>
    <p:sldId id="411" r:id="rId51"/>
    <p:sldId id="481" r:id="rId52"/>
    <p:sldId id="482" r:id="rId53"/>
    <p:sldId id="483" r:id="rId54"/>
    <p:sldId id="468" r:id="rId55"/>
    <p:sldId id="485" r:id="rId56"/>
    <p:sldId id="486" r:id="rId57"/>
    <p:sldId id="487" r:id="rId58"/>
    <p:sldId id="488" r:id="rId59"/>
    <p:sldId id="412" r:id="rId60"/>
    <p:sldId id="484" r:id="rId61"/>
    <p:sldId id="489" r:id="rId62"/>
    <p:sldId id="413" r:id="rId63"/>
    <p:sldId id="490" r:id="rId64"/>
    <p:sldId id="491" r:id="rId65"/>
    <p:sldId id="492" r:id="rId66"/>
    <p:sldId id="401" r:id="rId67"/>
    <p:sldId id="410" r:id="rId68"/>
    <p:sldId id="402" r:id="rId69"/>
    <p:sldId id="406" r:id="rId70"/>
    <p:sldId id="407" r:id="rId71"/>
    <p:sldId id="408" r:id="rId72"/>
    <p:sldId id="409" r:id="rId73"/>
    <p:sldId id="403" r:id="rId74"/>
    <p:sldId id="414" r:id="rId75"/>
    <p:sldId id="369" r:id="rId76"/>
    <p:sldId id="420" r:id="rId77"/>
    <p:sldId id="415" r:id="rId78"/>
    <p:sldId id="421" r:id="rId79"/>
    <p:sldId id="493" r:id="rId80"/>
    <p:sldId id="505" r:id="rId81"/>
    <p:sldId id="416" r:id="rId82"/>
    <p:sldId id="422" r:id="rId83"/>
    <p:sldId id="495" r:id="rId84"/>
    <p:sldId id="496" r:id="rId85"/>
    <p:sldId id="498" r:id="rId86"/>
    <p:sldId id="497" r:id="rId87"/>
    <p:sldId id="499" r:id="rId88"/>
    <p:sldId id="500" r:id="rId89"/>
    <p:sldId id="501" r:id="rId90"/>
    <p:sldId id="423" r:id="rId91"/>
    <p:sldId id="502" r:id="rId92"/>
    <p:sldId id="424" r:id="rId93"/>
    <p:sldId id="503" r:id="rId94"/>
    <p:sldId id="504" r:id="rId95"/>
    <p:sldId id="417" r:id="rId96"/>
    <p:sldId id="425" r:id="rId97"/>
    <p:sldId id="418" r:id="rId98"/>
    <p:sldId id="426" r:id="rId99"/>
    <p:sldId id="427" r:id="rId100"/>
    <p:sldId id="428" r:id="rId101"/>
    <p:sldId id="429" r:id="rId102"/>
    <p:sldId id="419" r:id="rId103"/>
    <p:sldId id="396" r:id="rId104"/>
    <p:sldId id="435" r:id="rId105"/>
    <p:sldId id="463" r:id="rId106"/>
    <p:sldId id="436" r:id="rId107"/>
    <p:sldId id="464" r:id="rId108"/>
    <p:sldId id="476" r:id="rId109"/>
    <p:sldId id="437" r:id="rId110"/>
    <p:sldId id="458" r:id="rId111"/>
    <p:sldId id="515" r:id="rId112"/>
    <p:sldId id="516" r:id="rId113"/>
    <p:sldId id="517" r:id="rId114"/>
    <p:sldId id="509" r:id="rId115"/>
    <p:sldId id="506" r:id="rId116"/>
    <p:sldId id="508" r:id="rId117"/>
    <p:sldId id="507" r:id="rId118"/>
    <p:sldId id="466" r:id="rId119"/>
    <p:sldId id="510" r:id="rId120"/>
    <p:sldId id="511" r:id="rId121"/>
    <p:sldId id="467" r:id="rId122"/>
    <p:sldId id="512" r:id="rId123"/>
    <p:sldId id="513" r:id="rId124"/>
    <p:sldId id="514" r:id="rId125"/>
    <p:sldId id="438" r:id="rId126"/>
    <p:sldId id="459" r:id="rId127"/>
    <p:sldId id="439" r:id="rId128"/>
    <p:sldId id="460" r:id="rId129"/>
    <p:sldId id="440" r:id="rId130"/>
    <p:sldId id="441" r:id="rId131"/>
    <p:sldId id="370" r:id="rId132"/>
    <p:sldId id="448" r:id="rId133"/>
    <p:sldId id="430" r:id="rId134"/>
    <p:sldId id="449" r:id="rId135"/>
    <p:sldId id="431" r:id="rId136"/>
    <p:sldId id="457" r:id="rId137"/>
    <p:sldId id="518" r:id="rId138"/>
    <p:sldId id="519" r:id="rId139"/>
    <p:sldId id="520" r:id="rId140"/>
    <p:sldId id="521" r:id="rId141"/>
    <p:sldId id="522" r:id="rId142"/>
    <p:sldId id="432" r:id="rId143"/>
    <p:sldId id="462" r:id="rId144"/>
    <p:sldId id="433" r:id="rId145"/>
    <p:sldId id="461" r:id="rId146"/>
    <p:sldId id="434" r:id="rId147"/>
    <p:sldId id="397" r:id="rId148"/>
    <p:sldId id="442" r:id="rId149"/>
    <p:sldId id="450" r:id="rId150"/>
    <p:sldId id="443" r:id="rId151"/>
    <p:sldId id="451" r:id="rId152"/>
    <p:sldId id="444" r:id="rId153"/>
    <p:sldId id="452" r:id="rId154"/>
    <p:sldId id="454" r:id="rId155"/>
    <p:sldId id="523" r:id="rId156"/>
    <p:sldId id="524" r:id="rId157"/>
    <p:sldId id="525" r:id="rId158"/>
    <p:sldId id="526" r:id="rId159"/>
    <p:sldId id="528" r:id="rId160"/>
    <p:sldId id="527" r:id="rId161"/>
    <p:sldId id="529" r:id="rId162"/>
    <p:sldId id="530" r:id="rId163"/>
    <p:sldId id="531" r:id="rId164"/>
    <p:sldId id="532" r:id="rId165"/>
    <p:sldId id="453" r:id="rId166"/>
    <p:sldId id="533" r:id="rId167"/>
    <p:sldId id="534" r:id="rId168"/>
    <p:sldId id="535" r:id="rId169"/>
    <p:sldId id="445" r:id="rId170"/>
    <p:sldId id="455" r:id="rId171"/>
    <p:sldId id="446" r:id="rId172"/>
    <p:sldId id="456" r:id="rId173"/>
    <p:sldId id="447" r:id="rId174"/>
    <p:sldId id="398" r:id="rId175"/>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894">
          <p15:clr>
            <a:srgbClr val="A4A3A4"/>
          </p15:clr>
        </p15:guide>
        <p15:guide id="2" pos="912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4" autoAdjust="0"/>
    <p:restoredTop sz="76758" autoAdjust="0"/>
  </p:normalViewPr>
  <p:slideViewPr>
    <p:cSldViewPr snapToGrid="0">
      <p:cViewPr>
        <p:scale>
          <a:sx n="105" d="100"/>
          <a:sy n="105" d="100"/>
        </p:scale>
        <p:origin x="-1048" y="80"/>
      </p:cViewPr>
      <p:guideLst>
        <p:guide orient="horz" pos="894"/>
        <p:guide pos="9120"/>
      </p:guideLst>
    </p:cSldViewPr>
  </p:slideViewPr>
  <p:outlineViewPr>
    <p:cViewPr>
      <p:scale>
        <a:sx n="33" d="100"/>
        <a:sy n="33" d="100"/>
      </p:scale>
      <p:origin x="0" y="35688"/>
    </p:cViewPr>
  </p:outlineViewPr>
  <p:notesTextViewPr>
    <p:cViewPr>
      <p:scale>
        <a:sx n="155" d="100"/>
        <a:sy n="155"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6.xml"/><Relationship Id="rId143" Type="http://schemas.openxmlformats.org/officeDocument/2006/relationships/slide" Target="slides/slide137.xml"/><Relationship Id="rId144" Type="http://schemas.openxmlformats.org/officeDocument/2006/relationships/slide" Target="slides/slide138.xml"/><Relationship Id="rId145" Type="http://schemas.openxmlformats.org/officeDocument/2006/relationships/slide" Target="slides/slide139.xml"/><Relationship Id="rId146" Type="http://schemas.openxmlformats.org/officeDocument/2006/relationships/slide" Target="slides/slide140.xml"/><Relationship Id="rId147" Type="http://schemas.openxmlformats.org/officeDocument/2006/relationships/slide" Target="slides/slide141.xml"/><Relationship Id="rId148" Type="http://schemas.openxmlformats.org/officeDocument/2006/relationships/slide" Target="slides/slide142.xml"/><Relationship Id="rId149" Type="http://schemas.openxmlformats.org/officeDocument/2006/relationships/slide" Target="slides/slide143.xml"/><Relationship Id="rId180" Type="http://schemas.openxmlformats.org/officeDocument/2006/relationships/viewProps" Target="viewProps.xml"/><Relationship Id="rId181" Type="http://schemas.openxmlformats.org/officeDocument/2006/relationships/theme" Target="theme/theme1.xml"/><Relationship Id="rId182"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150" Type="http://schemas.openxmlformats.org/officeDocument/2006/relationships/slide" Target="slides/slide144.xml"/><Relationship Id="rId151" Type="http://schemas.openxmlformats.org/officeDocument/2006/relationships/slide" Target="slides/slide145.xml"/><Relationship Id="rId152" Type="http://schemas.openxmlformats.org/officeDocument/2006/relationships/slide" Target="slides/slide14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53" Type="http://schemas.openxmlformats.org/officeDocument/2006/relationships/slide" Target="slides/slide147.xml"/><Relationship Id="rId154" Type="http://schemas.openxmlformats.org/officeDocument/2006/relationships/slide" Target="slides/slide148.xml"/><Relationship Id="rId155" Type="http://schemas.openxmlformats.org/officeDocument/2006/relationships/slide" Target="slides/slide149.xml"/><Relationship Id="rId156" Type="http://schemas.openxmlformats.org/officeDocument/2006/relationships/slide" Target="slides/slide150.xml"/><Relationship Id="rId157" Type="http://schemas.openxmlformats.org/officeDocument/2006/relationships/slide" Target="slides/slide151.xml"/><Relationship Id="rId158" Type="http://schemas.openxmlformats.org/officeDocument/2006/relationships/slide" Target="slides/slide152.xml"/><Relationship Id="rId159" Type="http://schemas.openxmlformats.org/officeDocument/2006/relationships/slide" Target="slides/slide15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160" Type="http://schemas.openxmlformats.org/officeDocument/2006/relationships/slide" Target="slides/slide154.xml"/><Relationship Id="rId161" Type="http://schemas.openxmlformats.org/officeDocument/2006/relationships/slide" Target="slides/slide155.xml"/><Relationship Id="rId162" Type="http://schemas.openxmlformats.org/officeDocument/2006/relationships/slide" Target="slides/slide156.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63" Type="http://schemas.openxmlformats.org/officeDocument/2006/relationships/slide" Target="slides/slide157.xml"/><Relationship Id="rId164" Type="http://schemas.openxmlformats.org/officeDocument/2006/relationships/slide" Target="slides/slide158.xml"/><Relationship Id="rId165" Type="http://schemas.openxmlformats.org/officeDocument/2006/relationships/slide" Target="slides/slide159.xml"/><Relationship Id="rId166" Type="http://schemas.openxmlformats.org/officeDocument/2006/relationships/slide" Target="slides/slide160.xml"/><Relationship Id="rId167" Type="http://schemas.openxmlformats.org/officeDocument/2006/relationships/slide" Target="slides/slide161.xml"/><Relationship Id="rId168" Type="http://schemas.openxmlformats.org/officeDocument/2006/relationships/slide" Target="slides/slide162.xml"/><Relationship Id="rId169" Type="http://schemas.openxmlformats.org/officeDocument/2006/relationships/slide" Target="slides/slide16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170" Type="http://schemas.openxmlformats.org/officeDocument/2006/relationships/slide" Target="slides/slide164.xml"/><Relationship Id="rId171" Type="http://schemas.openxmlformats.org/officeDocument/2006/relationships/slide" Target="slides/slide165.xml"/><Relationship Id="rId172" Type="http://schemas.openxmlformats.org/officeDocument/2006/relationships/slide" Target="slides/slide166.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173" Type="http://schemas.openxmlformats.org/officeDocument/2006/relationships/slide" Target="slides/slide167.xml"/><Relationship Id="rId174" Type="http://schemas.openxmlformats.org/officeDocument/2006/relationships/slide" Target="slides/slide168.xml"/><Relationship Id="rId175" Type="http://schemas.openxmlformats.org/officeDocument/2006/relationships/slide" Target="slides/slide169.xml"/><Relationship Id="rId176" Type="http://schemas.openxmlformats.org/officeDocument/2006/relationships/notesMaster" Target="notesMasters/notesMaster1.xml"/><Relationship Id="rId177" Type="http://schemas.openxmlformats.org/officeDocument/2006/relationships/handoutMaster" Target="handoutMasters/handoutMaster1.xml"/><Relationship Id="rId178" Type="http://schemas.openxmlformats.org/officeDocument/2006/relationships/printerSettings" Target="printerSettings/printerSettings1.bin"/><Relationship Id="rId179" Type="http://schemas.openxmlformats.org/officeDocument/2006/relationships/presProps" Target="presProps.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40" Type="http://schemas.openxmlformats.org/officeDocument/2006/relationships/slide" Target="slides/slide134.xml"/><Relationship Id="rId141" Type="http://schemas.openxmlformats.org/officeDocument/2006/relationships/slide" Target="slides/slide1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7/10/16</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7/10/16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78991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1491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93365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9317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14255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Jeferson</a:t>
            </a:r>
            <a:r>
              <a:rPr lang="en-US" dirty="0" smtClean="0"/>
              <a:t> Carlos @ https://</a:t>
            </a:r>
            <a:r>
              <a:rPr lang="en-US" dirty="0" err="1" smtClean="0"/>
              <a:t>flic.kr</a:t>
            </a:r>
            <a:r>
              <a:rPr lang="en-US" dirty="0" smtClean="0"/>
              <a:t>/p/f7KDsW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fight</a:t>
            </a:r>
            <a:r>
              <a:rPr lang="en-US" baseline="0" dirty="0" smtClean="0"/>
              <a:t> continues on within the tomb. The goblins continue to fall to your strength.</a:t>
            </a:r>
          </a:p>
          <a:p>
            <a:endParaRPr lang="en-US" baseline="0" dirty="0" smtClean="0"/>
          </a:p>
          <a:p>
            <a:r>
              <a:rPr lang="en-US" baseline="0" dirty="0" smtClean="0"/>
              <a:t>A small goblin, hiding in the back, pulls from its garments a flask that glows. The reddish light fills the chamber. The cloudy contents swirl and churn about within the container. This goblin opens the flask and in a single motion pours it down into it's mouth. The excess liquid that the goblin cannot swallow pours over and down its body spilling onto the ground below.</a:t>
            </a:r>
          </a:p>
          <a:p>
            <a:endParaRPr lang="en-US" baseline="0" dirty="0" smtClean="0"/>
          </a:p>
          <a:p>
            <a:r>
              <a:rPr lang="en-US" baseline="0" dirty="0" smtClean="0"/>
              <a:t>The goblin falls falls forward onto its hands. It remains stationary for a brief moment before the body of the goblin grows in size taking on elements of a serpent. Scales and widened eyes. It's legs replaced with serpent like limbs.</a:t>
            </a:r>
          </a:p>
          <a:p>
            <a:endParaRPr lang="en-US" baseline="0" dirty="0" smtClean="0"/>
          </a:p>
          <a:p>
            <a:r>
              <a:rPr lang="en-US" baseline="0" dirty="0" smtClean="0"/>
              <a:t>It bends itself upwards and then charges towards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34216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647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Recovering the Ark from the Goblins and the</a:t>
            </a:r>
            <a:r>
              <a:rPr lang="en-US" baseline="0" dirty="0" smtClean="0"/>
              <a:t> malformed protector</a:t>
            </a:r>
            <a:r>
              <a:rPr lang="en-US" dirty="0" smtClean="0"/>
              <a:t> was no small feat. The larger task lay ahead which is understanding how to use it. By examining the runes along the side of it and with the aid of spiritual tomes granted to you it feels like you could wield the power that it possesses.</a:t>
            </a:r>
          </a:p>
          <a:p>
            <a:endParaRPr lang="en-US" dirty="0" smtClean="0"/>
          </a:p>
          <a:p>
            <a:r>
              <a:rPr lang="en-US" dirty="0" smtClean="0"/>
              <a:t>Your</a:t>
            </a:r>
            <a:r>
              <a:rPr lang="en-US" baseline="0" dirty="0" smtClean="0"/>
              <a:t> goal now is to understand how to use this powerful tool so that you can bring an end to this corruption that is taking your land.</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074945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Nullfy</a:t>
            </a:r>
            <a:r>
              <a:rPr lang="en-US" dirty="0" smtClean="0"/>
              <a:t> from </a:t>
            </a:r>
            <a:r>
              <a:rPr lang="en-US" dirty="0" err="1" smtClean="0"/>
              <a:t>Nullfy.com</a:t>
            </a:r>
            <a:r>
              <a:rPr lang="en-US" dirty="0" smtClean="0"/>
              <a:t>!</a:t>
            </a:r>
            <a:r>
              <a:rPr lang="en-US" baseline="0" dirty="0" smtClean="0"/>
              <a:t> @ https://</a:t>
            </a:r>
            <a:r>
              <a:rPr lang="en-US" baseline="0" dirty="0" err="1" smtClean="0"/>
              <a:t>flic.kr</a:t>
            </a:r>
            <a:r>
              <a:rPr lang="en-US" baseline="0" dirty="0" smtClean="0"/>
              <a:t>/p/qC7Qhn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4602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dirty="0" err="1"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80101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python's chamber</a:t>
            </a:r>
            <a:r>
              <a:rPr lang="en-US" baseline="0" dirty="0" smtClean="0"/>
              <a:t> is riddled with the weapons and the implements of those that have fallen facing it. The ground covered in the molted skin of the beast. Carrying the Ark into this chamber is difficult footing.</a:t>
            </a:r>
          </a:p>
          <a:p>
            <a:endParaRPr lang="en-US" baseline="0" dirty="0" smtClean="0"/>
          </a:p>
          <a:p>
            <a:r>
              <a:rPr lang="en-US" baseline="0" dirty="0" smtClean="0"/>
              <a:t>The darkness here is oppressing, dampening your sight, light spells, and torches. A fear begins to take hold within you - doubts. Will you be able to remember how to use the Ark to defeat the Python.</a:t>
            </a:r>
          </a:p>
          <a:p>
            <a:endParaRPr lang="en-US" baseline="0" dirty="0" smtClean="0"/>
          </a:p>
          <a:p>
            <a:r>
              <a:rPr lang="en-US" baseline="0" dirty="0" smtClean="0"/>
              <a:t>Your footfalls fail to echo and it feels as though you are in a smaller chamber than the one in which you now stand. From the hall the head of the Python appears. It hisses and slowly moves towards you. Your eyes focus on it as it slithers towards you. As you raise your weapons and prepare your spells you begin to feel your distance from one another growing farther apart (though you are standing still). You feel the walls closing in around.</a:t>
            </a:r>
          </a:p>
          <a:p>
            <a:endParaRPr lang="en-US" baseline="0" dirty="0" smtClean="0"/>
          </a:p>
          <a:p>
            <a:r>
              <a:rPr lang="en-US" baseline="0" dirty="0" smtClean="0"/>
              <a:t>It is then you realize that the whole of the python is all around and below you. You must win this fight or find yourself crushed to death.</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992244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Parker @ https://</a:t>
            </a:r>
            <a:r>
              <a:rPr lang="en-US" dirty="0" err="1" smtClean="0"/>
              <a:t>flic.kr</a:t>
            </a:r>
            <a:r>
              <a:rPr lang="en-US" dirty="0" smtClean="0"/>
              <a:t>/p/</a:t>
            </a:r>
            <a:r>
              <a:rPr lang="en-US" smtClean="0"/>
              <a:t>oLXRTD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dirty="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stories of the throne room of the golden cobra are lackluster and dull compared to the stories you were told as a child. The dull, musty odor of years of rest fills the chamber. Upon the throne the Golden Cobra rests. It's body wrapped around the base and it's upper portion resting gently.</a:t>
            </a:r>
          </a:p>
          <a:p>
            <a:endParaRPr lang="en-US" baseline="0" dirty="0" smtClean="0"/>
          </a:p>
          <a:p>
            <a:r>
              <a:rPr lang="en-US" baseline="0" dirty="0" smtClean="0"/>
              <a:t>When you enter it barely moves - you believe it a statue or a carving. But surely and slowly over time it</a:t>
            </a:r>
            <a:r>
              <a:rPr lang="uk-UA" baseline="0" dirty="0" smtClean="0"/>
              <a:t>'</a:t>
            </a:r>
            <a:r>
              <a:rPr lang="en-US" baseline="0" dirty="0" smtClean="0"/>
              <a:t>s head raises and it's neck flattens. It moves fluidly and dances upward as it's eyes fixates on you. You feel lost in a dream for a moment, unable to turn away.</a:t>
            </a:r>
          </a:p>
          <a:p>
            <a:endParaRPr lang="en-US" baseline="0" dirty="0" smtClean="0"/>
          </a:p>
          <a:p>
            <a:r>
              <a:rPr lang="en-US" baseline="0" dirty="0" smtClean="0"/>
              <a:t>The cobra strikes a body laying upon the ground. It's head slowly retracts and from the exposed fangs you see the same red toxin you witnessed the goblin taking in the other chamber. It quickly strikes again at another body on the ground.</a:t>
            </a:r>
          </a:p>
          <a:p>
            <a:endParaRPr lang="en-US" baseline="0" dirty="0" smtClean="0"/>
          </a:p>
          <a:p>
            <a:r>
              <a:rPr lang="en-US" baseline="0" dirty="0" smtClean="0"/>
              <a:t>Within seconds the bodies rise and these tainted creatures start to move toward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75815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me tell who I think you are and for whom this content has been designed.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a:t>
            </a:r>
            <a:r>
              <a:rPr lang="en-US" baseline="0" dirty="0" smtClean="0"/>
              <a:t> </a:t>
            </a:r>
            <a:r>
              <a:rPr lang="en-US" baseline="0" dirty="0" err="1" smtClean="0"/>
              <a:t>Boldrini</a:t>
            </a:r>
            <a:r>
              <a:rPr lang="en-US" baseline="0" dirty="0" smtClean="0"/>
              <a:t> @ https://</a:t>
            </a:r>
            <a:r>
              <a:rPr lang="en-US" baseline="0" dirty="0" err="1" smtClean="0"/>
              <a:t>flic.kr</a:t>
            </a:r>
            <a:r>
              <a:rPr lang="en-US" baseline="0" smtClean="0"/>
              <a:t>/p/7wo8dk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dirty="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ark has been recovered and with it you were able to undo the damage that it has wrought. But the power of it remains to vast and unknowable for you at the moment and for anyone else for that matter. To easy for its use to go wrong.</a:t>
            </a:r>
          </a:p>
          <a:p>
            <a:endParaRPr lang="en-US" baseline="0" dirty="0" smtClean="0"/>
          </a:p>
          <a:p>
            <a:r>
              <a:rPr lang="en-US" baseline="0" dirty="0" smtClean="0"/>
              <a:t>To help bring an end to its power you must bind it forever by performing the ritual that your elders have granted you.</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1189742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147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 Kirby</a:t>
            </a:r>
            <a:r>
              <a:rPr lang="en-US" baseline="0" dirty="0" smtClean="0"/>
              <a:t> @ https://</a:t>
            </a:r>
            <a:r>
              <a:rPr lang="en-US" baseline="0" dirty="0" err="1" smtClean="0"/>
              <a:t>flic.kr</a:t>
            </a:r>
            <a:r>
              <a:rPr lang="en-US" baseline="0" smtClean="0"/>
              <a:t>/p/9h1bLJ</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41855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workshop</a:t>
            </a:r>
            <a:r>
              <a:rPr lang="en-US" baseline="0" dirty="0" smtClean="0"/>
              <a:t> schedule.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85294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workshop</a:t>
            </a:r>
            <a:r>
              <a:rPr lang="en-US" baseline="0" dirty="0" smtClean="0"/>
              <a:t> schedule.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60269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99475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davidd</a:t>
            </a:r>
            <a:r>
              <a:rPr lang="en-US" baseline="0" dirty="0" smtClean="0"/>
              <a:t> @ </a:t>
            </a:r>
            <a:r>
              <a:rPr lang="en-US" dirty="0" smtClean="0"/>
              <a:t>https://</a:t>
            </a:r>
            <a:r>
              <a:rPr lang="en-US" dirty="0" err="1" smtClean="0"/>
              <a:t>flic.kr</a:t>
            </a:r>
            <a:r>
              <a:rPr lang="en-US" dirty="0" smtClean="0"/>
              <a:t>/p/DyTeW1</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432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musty crypt takes on a rancid odor as you descend into lower catacombs. Around each bend and curve of the hand carved caves lie shelves housing the bones of the monks that were once ceremonially buried below. Several of the open graves are overturned and the bones are spilled and scattered to the floor.</a:t>
            </a:r>
          </a:p>
          <a:p>
            <a:endParaRPr lang="en-US" dirty="0" smtClean="0"/>
          </a:p>
          <a:p>
            <a:r>
              <a:rPr lang="en-US" dirty="0" smtClean="0"/>
              <a:t>The dark passage leads further down into what you hope will be the chamber. The graves along the walls are far less molested here in this area. But you do find smaller bones scattered and spread along the floor. Near the bones the refuse of some creature or creatures. The obvious reason for the foul stench that fills the cavity you are now trespassing through.</a:t>
            </a:r>
          </a:p>
          <a:p>
            <a:endParaRPr lang="en-US" dirty="0" smtClean="0"/>
          </a:p>
          <a:p>
            <a:r>
              <a:rPr lang="en-US" dirty="0" smtClean="0"/>
              <a:t>Out of the darkness you suddenly hear the screeches and snarls. Your light spell, torch, or low-light vision show that you have stumbled upon a band of goblins standing around the Ark you have been searching for. None of them smart enough to know how to use it and you hope in a few moments far less of them so they aren't able to transport it.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69746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724888440"/>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DEMO</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4100" dirty="0" smtClean="0">
                <a:ln w="18415" cmpd="sng">
                  <a:solidFill>
                    <a:srgbClr val="FFFFFF"/>
                  </a:solidFill>
                  <a:prstDash val="solid"/>
                </a:ln>
                <a:solidFill>
                  <a:schemeClr val="bg2">
                    <a:lumMod val="95000"/>
                    <a:alpha val="50000"/>
                  </a:schemeClr>
                </a:solidFill>
                <a:latin typeface="+mn-lt"/>
                <a:ea typeface="+mn-ea"/>
                <a:cs typeface="+mn-cs"/>
              </a:rPr>
              <a:t>ENCOUNTER</a:t>
            </a:r>
            <a:endParaRPr lang="en-US" sz="14100"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prstGeom prst="rect">
            <a:avLst/>
          </a:prstGeo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52460326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theme" Target="../theme/theme2.xml"/><Relationship Id="rId11" Type="http://schemas.openxmlformats.org/officeDocument/2006/relationships/image" Target="../media/image1.png"/><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3" r:id="rId13"/>
    <p:sldLayoutId id="2147483869" r:id="rId14"/>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4.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4.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5.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5.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5.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5.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5.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5.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Dungeons and Testing Dragons</a:t>
            </a:r>
            <a:endParaRPr lang="en-US" dirty="0"/>
          </a:p>
        </p:txBody>
      </p:sp>
      <p:sp>
        <p:nvSpPr>
          <p:cNvPr id="3" name="Text Placeholder 2"/>
          <p:cNvSpPr>
            <a:spLocks noGrp="1"/>
          </p:cNvSpPr>
          <p:nvPr>
            <p:ph type="body" sz="quarter" idx="10"/>
          </p:nvPr>
        </p:nvSpPr>
        <p:spPr/>
        <p:txBody>
          <a:bodyPr/>
          <a:lstStyle/>
          <a:p>
            <a:r>
              <a:rPr lang="en-US" dirty="0" smtClean="0"/>
              <a:t>Temple of the Golden Cobra</a:t>
            </a:r>
            <a:endParaRPr lang="en-US" dirty="0"/>
          </a:p>
        </p:txBody>
      </p:sp>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340923993"/>
      </p:ext>
    </p:extLst>
  </p:cSld>
  <p:clrMapOvr>
    <a:masterClrMapping/>
  </p:clrMapOvr>
  <p:transition xmlns:p14="http://schemas.microsoft.com/office/powerpoint/2010/mai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542716"/>
      </p:ext>
    </p:extLst>
  </p:cSld>
  <p:clrMapOvr>
    <a:masterClrMapping/>
  </p:clrMapOvr>
  <p:transition xmlns:p14="http://schemas.microsoft.com/office/powerpoint/2010/mai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17640075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Ark to Slay the Python</a:t>
            </a:r>
            <a:endParaRPr lang="en-US" dirty="0"/>
          </a:p>
        </p:txBody>
      </p:sp>
      <p:sp>
        <p:nvSpPr>
          <p:cNvPr id="3" name="Text Placeholder 2"/>
          <p:cNvSpPr>
            <a:spLocks noGrp="1"/>
          </p:cNvSpPr>
          <p:nvPr>
            <p:ph type="body" sz="quarter" idx="12"/>
          </p:nvPr>
        </p:nvSpPr>
        <p:spPr/>
        <p:txBody>
          <a:bodyPr/>
          <a:lstStyle/>
          <a:p>
            <a:r>
              <a:rPr lang="en-US" dirty="0" smtClean="0"/>
              <a:t>Now that Ark is tested and we understand how to use it to make something from source it is time to employ it to fight the Python.</a:t>
            </a:r>
            <a:endParaRPr lang="en-US" dirty="0"/>
          </a:p>
        </p:txBody>
      </p:sp>
    </p:spTree>
    <p:extLst>
      <p:ext uri="{BB962C8B-B14F-4D97-AF65-F5344CB8AC3E}">
        <p14:creationId xmlns:p14="http://schemas.microsoft.com/office/powerpoint/2010/main" val="1301673989"/>
      </p:ext>
    </p:extLst>
  </p:cSld>
  <p:clrMapOvr>
    <a:masterClrMapping/>
  </p:clrMapOvr>
  <p:transition xmlns:p14="http://schemas.microsoft.com/office/powerpoint/2010/main" spd="med">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Python's Pip as a Weapon</a:t>
            </a:r>
            <a:endParaRPr lang="en-US" dirty="0"/>
          </a:p>
        </p:txBody>
      </p:sp>
      <p:sp>
        <p:nvSpPr>
          <p:cNvPr id="3" name="Text Placeholder 2"/>
          <p:cNvSpPr>
            <a:spLocks noGrp="1"/>
          </p:cNvSpPr>
          <p:nvPr>
            <p:ph type="body" sz="quarter" idx="12"/>
          </p:nvPr>
        </p:nvSpPr>
        <p:spPr/>
        <p:txBody>
          <a:bodyPr/>
          <a:lstStyle/>
          <a:p>
            <a:r>
              <a:rPr lang="en-US" dirty="0" smtClean="0"/>
              <a:t>The Python has a pip resource which can be used to defeat the Golden Cobra. The examples are defined and the expectations are present on how it would be used what it is lacking is the implementation.</a:t>
            </a:r>
            <a:endParaRPr lang="en-US" dirty="0"/>
          </a:p>
        </p:txBody>
      </p:sp>
    </p:spTree>
    <p:extLst>
      <p:ext uri="{BB962C8B-B14F-4D97-AF65-F5344CB8AC3E}">
        <p14:creationId xmlns:p14="http://schemas.microsoft.com/office/powerpoint/2010/main" val="3651770463"/>
      </p:ext>
    </p:extLst>
  </p:cSld>
  <p:clrMapOvr>
    <a:masterClrMapping/>
  </p:clrMapOvr>
  <p:transition xmlns:p14="http://schemas.microsoft.com/office/powerpoint/2010/mai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24431174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a:t>
            </a:r>
            <a:endParaRPr lang="en-US" dirty="0"/>
          </a:p>
        </p:txBody>
      </p:sp>
      <p:sp>
        <p:nvSpPr>
          <p:cNvPr id="3" name="Subtitle 2"/>
          <p:cNvSpPr>
            <a:spLocks noGrp="1"/>
          </p:cNvSpPr>
          <p:nvPr>
            <p:ph type="subTitle" idx="1"/>
          </p:nvPr>
        </p:nvSpPr>
        <p:spPr/>
        <p:txBody>
          <a:bodyPr/>
          <a:lstStyle/>
          <a:p>
            <a:r>
              <a:rPr lang="en-US" dirty="0"/>
              <a:t>A custom </a:t>
            </a:r>
            <a:r>
              <a:rPr lang="en-US" dirty="0" smtClean="0"/>
              <a:t>resource is </a:t>
            </a:r>
            <a:r>
              <a:rPr lang="en-US" dirty="0"/>
              <a:t>a simple extension of </a:t>
            </a:r>
            <a:r>
              <a:rPr lang="en-US" dirty="0" smtClean="0"/>
              <a:t>Chef that is implemented </a:t>
            </a:r>
            <a:r>
              <a:rPr lang="en-US" dirty="0"/>
              <a:t>as part of a </a:t>
            </a:r>
            <a:r>
              <a:rPr lang="en-US" dirty="0" smtClean="0"/>
              <a:t>cookbook. It </a:t>
            </a:r>
            <a:r>
              <a:rPr lang="en-US" dirty="0"/>
              <a:t>f</a:t>
            </a:r>
            <a:r>
              <a:rPr lang="en-US" dirty="0" smtClean="0"/>
              <a:t>ollows </a:t>
            </a:r>
            <a:r>
              <a:rPr lang="en-US" dirty="0"/>
              <a:t>easy, repeatable syntax </a:t>
            </a:r>
            <a:r>
              <a:rPr lang="en-US" dirty="0" smtClean="0"/>
              <a:t>patterns and effectively </a:t>
            </a:r>
            <a:r>
              <a:rPr lang="en-US" dirty="0"/>
              <a:t>leverages resources that are built into </a:t>
            </a:r>
            <a:r>
              <a:rPr lang="en-US" dirty="0" smtClean="0"/>
              <a:t>Chef.</a:t>
            </a:r>
          </a:p>
          <a:p>
            <a:endParaRPr lang="en-US" dirty="0"/>
          </a:p>
          <a:p>
            <a:r>
              <a:rPr lang="en-US" dirty="0" smtClean="0"/>
              <a:t>The result is </a:t>
            </a:r>
            <a:r>
              <a:rPr lang="en-US" dirty="0"/>
              <a:t>reusable in the same way as resources that are built into </a:t>
            </a:r>
            <a:r>
              <a:rPr lang="en-US" dirty="0" smtClean="0"/>
              <a:t>Chef.</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a:t>
            </a:r>
            <a:endParaRPr lang="en-US" sz="3200" dirty="0" smtClean="0"/>
          </a:p>
        </p:txBody>
      </p:sp>
    </p:spTree>
    <p:extLst>
      <p:ext uri="{BB962C8B-B14F-4D97-AF65-F5344CB8AC3E}">
        <p14:creationId xmlns:p14="http://schemas.microsoft.com/office/powerpoint/2010/main" val="3237514115"/>
      </p:ext>
    </p:extLst>
  </p:cSld>
  <p:clrMapOvr>
    <a:masterClrMapping/>
  </p:clrMapOvr>
  <p:transition xmlns:p14="http://schemas.microsoft.com/office/powerpoint/2010/main" spd="med">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quarter" idx="10"/>
          </p:nvPr>
        </p:nvSpPr>
        <p:spPr/>
        <p:txBody>
          <a:bodyPr/>
          <a:lstStyle/>
          <a:p>
            <a:endParaRPr lang="en-US" dirty="0" smtClean="0"/>
          </a:p>
          <a:p>
            <a:r>
              <a:rPr lang="en-US" dirty="0" smtClean="0"/>
              <a:t>pip </a:t>
            </a:r>
            <a:r>
              <a:rPr lang="en-US" dirty="0"/>
              <a:t>'</a:t>
            </a:r>
            <a:r>
              <a:rPr lang="en-US" dirty="0" err="1"/>
              <a:t>django</a:t>
            </a:r>
            <a:r>
              <a:rPr lang="en-US" dirty="0"/>
              <a:t>'</a:t>
            </a:r>
          </a:p>
        </p:txBody>
      </p:sp>
      <p:sp>
        <p:nvSpPr>
          <p:cNvPr id="9" name="Text Placeholder 8"/>
          <p:cNvSpPr>
            <a:spLocks noGrp="1"/>
          </p:cNvSpPr>
          <p:nvPr>
            <p:ph type="body" sz="quarter" idx="11"/>
          </p:nvPr>
        </p:nvSpPr>
        <p:spPr/>
        <p:txBody>
          <a:bodyPr/>
          <a:lstStyle/>
          <a:p>
            <a:r>
              <a:rPr lang="en-US" dirty="0" smtClean="0"/>
              <a:t>~/python/spec/fixtures/</a:t>
            </a:r>
            <a:r>
              <a:rPr lang="en-US" dirty="0" err="1" smtClean="0"/>
              <a:t>python_spec</a:t>
            </a:r>
            <a:r>
              <a:rPr lang="en-US" dirty="0" smtClean="0"/>
              <a:t>/recipes/</a:t>
            </a:r>
            <a:r>
              <a:rPr lang="en-US" dirty="0" err="1" smtClean="0"/>
              <a:t>pip_install.rb</a:t>
            </a:r>
            <a:endParaRPr lang="en-US" dirty="0"/>
          </a:p>
        </p:txBody>
      </p:sp>
    </p:spTree>
    <p:extLst>
      <p:ext uri="{BB962C8B-B14F-4D97-AF65-F5344CB8AC3E}">
        <p14:creationId xmlns:p14="http://schemas.microsoft.com/office/powerpoint/2010/main" val="1424731725"/>
      </p:ext>
    </p:extLst>
  </p:cSld>
  <p:clrMapOvr>
    <a:masterClrMapping/>
  </p:clrMapOvr>
  <p:transition xmlns:p14="http://schemas.microsoft.com/office/powerpoint/2010/mai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quarter" idx="10"/>
          </p:nvPr>
        </p:nvSpPr>
        <p:spPr/>
        <p:txBody>
          <a:bodyPr/>
          <a:lstStyle/>
          <a:p>
            <a:endParaRPr lang="en-US" dirty="0" smtClean="0"/>
          </a:p>
          <a:p>
            <a:r>
              <a:rPr lang="en-US" dirty="0" smtClean="0"/>
              <a:t>pip </a:t>
            </a:r>
            <a:r>
              <a:rPr lang="en-US" dirty="0"/>
              <a:t>'</a:t>
            </a:r>
            <a:r>
              <a:rPr lang="en-US" dirty="0" err="1"/>
              <a:t>django</a:t>
            </a:r>
            <a:r>
              <a:rPr lang="en-US" dirty="0" smtClean="0"/>
              <a:t>' do</a:t>
            </a:r>
          </a:p>
          <a:p>
            <a:r>
              <a:rPr lang="en-US" dirty="0" smtClean="0"/>
              <a:t>  action :install</a:t>
            </a:r>
            <a:endParaRPr lang="en-US" dirty="0"/>
          </a:p>
          <a:p>
            <a:r>
              <a:rPr lang="en-US" dirty="0" smtClean="0"/>
              <a:t>end</a:t>
            </a:r>
            <a:endParaRPr lang="en-US" dirty="0"/>
          </a:p>
        </p:txBody>
      </p:sp>
      <p:sp>
        <p:nvSpPr>
          <p:cNvPr id="9" name="Text Placeholder 8"/>
          <p:cNvSpPr>
            <a:spLocks noGrp="1"/>
          </p:cNvSpPr>
          <p:nvPr>
            <p:ph type="body" sz="quarter" idx="11"/>
          </p:nvPr>
        </p:nvSpPr>
        <p:spPr/>
        <p:txBody>
          <a:bodyPr/>
          <a:lstStyle/>
          <a:p>
            <a:r>
              <a:rPr lang="en-US" dirty="0" smtClean="0"/>
              <a:t>~/python/spec/fixtures/</a:t>
            </a:r>
            <a:r>
              <a:rPr lang="en-US" dirty="0" err="1" smtClean="0"/>
              <a:t>python_spec</a:t>
            </a:r>
            <a:r>
              <a:rPr lang="en-US" dirty="0" smtClean="0"/>
              <a:t>/recipes/</a:t>
            </a:r>
            <a:r>
              <a:rPr lang="en-US" dirty="0" err="1" smtClean="0"/>
              <a:t>pip_install.rb</a:t>
            </a:r>
            <a:endParaRPr lang="en-US" dirty="0"/>
          </a:p>
        </p:txBody>
      </p:sp>
    </p:spTree>
    <p:extLst>
      <p:ext uri="{BB962C8B-B14F-4D97-AF65-F5344CB8AC3E}">
        <p14:creationId xmlns:p14="http://schemas.microsoft.com/office/powerpoint/2010/main" val="3303894901"/>
      </p:ext>
    </p:extLst>
  </p:cSld>
  <p:clrMapOvr>
    <a:masterClrMapping/>
  </p:clrMapOvr>
  <p:transition xmlns:p14="http://schemas.microsoft.com/office/powerpoint/2010/mai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quarter" idx="10"/>
          </p:nvPr>
        </p:nvSpPr>
        <p:spPr/>
        <p:txBody>
          <a:bodyPr/>
          <a:lstStyle/>
          <a:p>
            <a:endParaRPr lang="en-US" dirty="0" smtClean="0"/>
          </a:p>
          <a:p>
            <a:r>
              <a:rPr lang="en-US" dirty="0" smtClean="0"/>
              <a:t>pip </a:t>
            </a:r>
            <a:r>
              <a:rPr lang="en-US" dirty="0"/>
              <a:t>'</a:t>
            </a:r>
            <a:r>
              <a:rPr lang="en-US" dirty="0" err="1"/>
              <a:t>django</a:t>
            </a:r>
            <a:r>
              <a:rPr lang="en-US" dirty="0" smtClean="0"/>
              <a:t>' do</a:t>
            </a:r>
          </a:p>
          <a:p>
            <a:r>
              <a:rPr lang="en-US" dirty="0"/>
              <a:t> </a:t>
            </a:r>
            <a:r>
              <a:rPr lang="en-US" dirty="0" smtClean="0"/>
              <a:t> </a:t>
            </a:r>
            <a:r>
              <a:rPr lang="en-US" dirty="0" err="1" smtClean="0"/>
              <a:t>package_name</a:t>
            </a:r>
            <a:r>
              <a:rPr lang="en-US" dirty="0" smtClean="0"/>
              <a:t> '</a:t>
            </a:r>
            <a:r>
              <a:rPr lang="en-US" dirty="0" err="1" smtClean="0"/>
              <a:t>django</a:t>
            </a:r>
            <a:r>
              <a:rPr lang="en-US" dirty="0" smtClean="0"/>
              <a:t>'</a:t>
            </a:r>
          </a:p>
          <a:p>
            <a:r>
              <a:rPr lang="en-US" dirty="0" smtClean="0"/>
              <a:t>  action :install</a:t>
            </a:r>
            <a:endParaRPr lang="en-US" dirty="0"/>
          </a:p>
          <a:p>
            <a:r>
              <a:rPr lang="en-US" dirty="0" smtClean="0"/>
              <a:t>end</a:t>
            </a:r>
            <a:endParaRPr lang="en-US" dirty="0"/>
          </a:p>
        </p:txBody>
      </p:sp>
      <p:sp>
        <p:nvSpPr>
          <p:cNvPr id="9" name="Text Placeholder 8"/>
          <p:cNvSpPr>
            <a:spLocks noGrp="1"/>
          </p:cNvSpPr>
          <p:nvPr>
            <p:ph type="body" sz="quarter" idx="11"/>
          </p:nvPr>
        </p:nvSpPr>
        <p:spPr/>
        <p:txBody>
          <a:bodyPr/>
          <a:lstStyle/>
          <a:p>
            <a:r>
              <a:rPr lang="en-US" dirty="0" smtClean="0"/>
              <a:t>~/python/spec/fixtures/</a:t>
            </a:r>
            <a:r>
              <a:rPr lang="en-US" dirty="0" err="1" smtClean="0"/>
              <a:t>python_spec</a:t>
            </a:r>
            <a:r>
              <a:rPr lang="en-US" dirty="0" smtClean="0"/>
              <a:t>/recipes/</a:t>
            </a:r>
            <a:r>
              <a:rPr lang="en-US" dirty="0" err="1" smtClean="0"/>
              <a:t>pip_install.rb</a:t>
            </a:r>
            <a:endParaRPr lang="en-US" dirty="0"/>
          </a:p>
        </p:txBody>
      </p:sp>
    </p:spTree>
    <p:extLst>
      <p:ext uri="{BB962C8B-B14F-4D97-AF65-F5344CB8AC3E}">
        <p14:creationId xmlns:p14="http://schemas.microsoft.com/office/powerpoint/2010/main" val="1358896213"/>
      </p:ext>
    </p:extLst>
  </p:cSld>
  <p:clrMapOvr>
    <a:masterClrMapping/>
  </p:clrMapOvr>
  <p:transition xmlns:p14="http://schemas.microsoft.com/office/powerpoint/2010/mai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cd ~/python</a:t>
            </a:r>
            <a:endParaRPr lang="en-US" dirty="0"/>
          </a:p>
        </p:txBody>
      </p:sp>
      <p:sp>
        <p:nvSpPr>
          <p:cNvPr id="4" name="Content Placeholder 3"/>
          <p:cNvSpPr>
            <a:spLocks noGrp="1"/>
          </p:cNvSpPr>
          <p:nvPr>
            <p:ph sz="quarter" idx="12"/>
          </p:nvPr>
        </p:nvSpPr>
        <p:spPr/>
        <p:txBody>
          <a:bodyPr/>
          <a:lstStyle/>
          <a:p>
            <a:endParaRPr lang="en-US"/>
          </a:p>
        </p:txBody>
      </p:sp>
      <p:sp>
        <p:nvSpPr>
          <p:cNvPr id="5" name="Title 4"/>
          <p:cNvSpPr>
            <a:spLocks noGrp="1"/>
          </p:cNvSpPr>
          <p:nvPr>
            <p:ph type="title"/>
          </p:nvPr>
        </p:nvSpPr>
        <p:spPr/>
        <p:txBody>
          <a:bodyPr>
            <a:normAutofit fontScale="90000"/>
          </a:bodyPr>
          <a:lstStyle/>
          <a:p>
            <a:r>
              <a:rPr lang="en-US" dirty="0" smtClean="0"/>
              <a:t>Changing into the Directory of the Cookbook</a:t>
            </a:r>
            <a:endParaRPr lang="en-US" dirty="0"/>
          </a:p>
        </p:txBody>
      </p:sp>
    </p:spTree>
    <p:extLst>
      <p:ext uri="{BB962C8B-B14F-4D97-AF65-F5344CB8AC3E}">
        <p14:creationId xmlns:p14="http://schemas.microsoft.com/office/powerpoint/2010/main" val="440382753"/>
      </p:ext>
    </p:extLst>
  </p:cSld>
  <p:clrMapOvr>
    <a:masterClrMapping/>
  </p:clrMapOvr>
  <p:transition xmlns:p14="http://schemas.microsoft.com/office/powerpoint/2010/mai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133228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chef generate </a:t>
            </a:r>
            <a:r>
              <a:rPr lang="en-US" dirty="0" err="1" smtClean="0"/>
              <a:t>lwrp</a:t>
            </a:r>
            <a:r>
              <a:rPr lang="en-US" dirty="0" smtClean="0"/>
              <a:t> pip</a:t>
            </a:r>
            <a:endParaRPr lang="en-US" dirty="0"/>
          </a:p>
        </p:txBody>
      </p:sp>
      <p:sp>
        <p:nvSpPr>
          <p:cNvPr id="4" name="Content Placeholder 3"/>
          <p:cNvSpPr>
            <a:spLocks noGrp="1"/>
          </p:cNvSpPr>
          <p:nvPr>
            <p:ph sz="quarter" idx="12"/>
          </p:nvPr>
        </p:nvSpPr>
        <p:spPr/>
        <p:txBody>
          <a:bodyPr/>
          <a:lstStyle/>
          <a:p>
            <a:endParaRPr lang="en-US"/>
          </a:p>
        </p:txBody>
      </p:sp>
      <p:sp>
        <p:nvSpPr>
          <p:cNvPr id="5" name="Title 4"/>
          <p:cNvSpPr>
            <a:spLocks noGrp="1"/>
          </p:cNvSpPr>
          <p:nvPr>
            <p:ph type="title"/>
          </p:nvPr>
        </p:nvSpPr>
        <p:spPr/>
        <p:txBody>
          <a:bodyPr/>
          <a:lstStyle/>
          <a:p>
            <a:r>
              <a:rPr lang="en-US" dirty="0" smtClean="0"/>
              <a:t>Generating an LWRP in the Cookbook</a:t>
            </a:r>
            <a:endParaRPr lang="en-US" dirty="0"/>
          </a:p>
        </p:txBody>
      </p:sp>
    </p:spTree>
    <p:extLst>
      <p:ext uri="{BB962C8B-B14F-4D97-AF65-F5344CB8AC3E}">
        <p14:creationId xmlns:p14="http://schemas.microsoft.com/office/powerpoint/2010/main" val="1998700006"/>
      </p:ext>
    </p:extLst>
  </p:cSld>
  <p:clrMapOvr>
    <a:masterClrMapping/>
  </p:clrMapOvr>
  <p:transition xmlns:p14="http://schemas.microsoft.com/office/powerpoint/2010/mai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a:t>
            </a:r>
            <a:r>
              <a:rPr lang="en-US" dirty="0" err="1" smtClean="0"/>
              <a:t>rm</a:t>
            </a:r>
            <a:r>
              <a:rPr lang="en-US" dirty="0" smtClean="0"/>
              <a:t> -</a:t>
            </a:r>
            <a:r>
              <a:rPr lang="en-US" dirty="0" err="1" smtClean="0"/>
              <a:t>rf</a:t>
            </a:r>
            <a:r>
              <a:rPr lang="en-US" dirty="0" smtClean="0"/>
              <a:t> providers</a:t>
            </a:r>
            <a:endParaRPr lang="en-US" dirty="0"/>
          </a:p>
        </p:txBody>
      </p:sp>
      <p:sp>
        <p:nvSpPr>
          <p:cNvPr id="4" name="Content Placeholder 3"/>
          <p:cNvSpPr>
            <a:spLocks noGrp="1"/>
          </p:cNvSpPr>
          <p:nvPr>
            <p:ph sz="quarter" idx="12"/>
          </p:nvPr>
        </p:nvSpPr>
        <p:spPr/>
        <p:txBody>
          <a:bodyPr/>
          <a:lstStyle/>
          <a:p>
            <a:endParaRPr lang="en-US"/>
          </a:p>
        </p:txBody>
      </p:sp>
      <p:sp>
        <p:nvSpPr>
          <p:cNvPr id="5" name="Title 4"/>
          <p:cNvSpPr>
            <a:spLocks noGrp="1"/>
          </p:cNvSpPr>
          <p:nvPr>
            <p:ph type="title"/>
          </p:nvPr>
        </p:nvSpPr>
        <p:spPr/>
        <p:txBody>
          <a:bodyPr>
            <a:normAutofit/>
          </a:bodyPr>
          <a:lstStyle/>
          <a:p>
            <a:r>
              <a:rPr lang="en-US" sz="4800" dirty="0" smtClean="0"/>
              <a:t>Removing the Unnecessary Providers Directory</a:t>
            </a:r>
            <a:endParaRPr lang="en-US" sz="4800" dirty="0"/>
          </a:p>
        </p:txBody>
      </p:sp>
    </p:spTree>
    <p:extLst>
      <p:ext uri="{BB962C8B-B14F-4D97-AF65-F5344CB8AC3E}">
        <p14:creationId xmlns:p14="http://schemas.microsoft.com/office/powerpoint/2010/main" val="2294698358"/>
      </p:ext>
    </p:extLst>
  </p:cSld>
  <p:clrMapOvr>
    <a:masterClrMapping/>
  </p:clrMapOvr>
  <p:transition xmlns:p14="http://schemas.microsoft.com/office/powerpoint/2010/main" spd="med">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name of the resource</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6" name="Text Placeholder 5"/>
          <p:cNvSpPr>
            <a:spLocks noGrp="1"/>
          </p:cNvSpPr>
          <p:nvPr>
            <p:ph type="body" sz="quarter" idx="13"/>
          </p:nvPr>
        </p:nvSpPr>
        <p:spPr>
          <a:xfrm>
            <a:off x="1135042" y="2126601"/>
            <a:ext cx="14404273" cy="626533"/>
          </a:xfrm>
        </p:spPr>
        <p:txBody>
          <a:bodyPr/>
          <a:lstStyle/>
          <a:p>
            <a:endParaRPr lang="en-US" dirty="0"/>
          </a:p>
        </p:txBody>
      </p:sp>
    </p:spTree>
    <p:extLst>
      <p:ext uri="{BB962C8B-B14F-4D97-AF65-F5344CB8AC3E}">
        <p14:creationId xmlns:p14="http://schemas.microsoft.com/office/powerpoint/2010/main" val="2389090507"/>
      </p:ext>
    </p:extLst>
  </p:cSld>
  <p:clrMapOvr>
    <a:masterClrMapping/>
  </p:clrMapOvr>
  <p:transition xmlns:p14="http://schemas.microsoft.com/office/powerpoint/2010/main" spd="med">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action</a:t>
            </a:r>
            <a:endParaRPr lang="en-US" dirty="0"/>
          </a:p>
        </p:txBody>
      </p:sp>
      <p:sp>
        <p:nvSpPr>
          <p:cNvPr id="3" name="Subtitle 2"/>
          <p:cNvSpPr>
            <a:spLocks noGrp="1"/>
          </p:cNvSpPr>
          <p:nvPr>
            <p:ph type="subTitle" idx="1"/>
          </p:nvPr>
        </p:nvSpPr>
        <p:spPr/>
        <p:txBody>
          <a:bodyPr/>
          <a:lstStyle/>
          <a:p>
            <a:r>
              <a:rPr lang="en-US" dirty="0"/>
              <a:t>Each custom resource must have at least one action that is defined within an action </a:t>
            </a:r>
            <a:r>
              <a:rPr lang="en-US" dirty="0" smtClean="0"/>
              <a:t>block</a:t>
            </a:r>
            <a:r>
              <a:rPr lang="en-US" dirty="0" smtClean="0"/>
              <a:t>.</a:t>
            </a:r>
          </a:p>
          <a:p>
            <a:endParaRPr lang="en-US" dirty="0"/>
          </a:p>
          <a:p>
            <a:r>
              <a:rPr lang="en-US" dirty="0" smtClean="0"/>
              <a:t>The first action defined in the resource definition is considered the default action.</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custom_resources.html#define-actions</a:t>
            </a:r>
            <a:endParaRPr lang="en-US" sz="3200" dirty="0" smtClean="0"/>
          </a:p>
        </p:txBody>
      </p:sp>
    </p:spTree>
    <p:extLst>
      <p:ext uri="{BB962C8B-B14F-4D97-AF65-F5344CB8AC3E}">
        <p14:creationId xmlns:p14="http://schemas.microsoft.com/office/powerpoint/2010/main" val="2526421445"/>
      </p:ext>
    </p:extLst>
  </p:cSld>
  <p:clrMapOvr>
    <a:masterClrMapping/>
  </p:clrMapOvr>
  <p:transition xmlns:p14="http://schemas.microsoft.com/office/powerpoint/2010/main" spd="med">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a:p>
          <a:p>
            <a:r>
              <a:rPr lang="en-US" dirty="0" smtClean="0"/>
              <a:t>action :install do</a:t>
            </a:r>
          </a:p>
          <a:p>
            <a:r>
              <a:rPr lang="en-US" dirty="0" smtClean="0"/>
              <a:t>  # ... contains the resources needed to converge</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6" name="Text Placeholder 5"/>
          <p:cNvSpPr>
            <a:spLocks noGrp="1"/>
          </p:cNvSpPr>
          <p:nvPr>
            <p:ph type="body" sz="quarter" idx="13"/>
          </p:nvPr>
        </p:nvSpPr>
        <p:spPr>
          <a:xfrm>
            <a:off x="1135042" y="3166791"/>
            <a:ext cx="14404273" cy="1743876"/>
          </a:xfrm>
        </p:spPr>
        <p:txBody>
          <a:bodyPr/>
          <a:lstStyle/>
          <a:p>
            <a:endParaRPr lang="en-US" dirty="0"/>
          </a:p>
        </p:txBody>
      </p:sp>
    </p:spTree>
    <p:extLst>
      <p:ext uri="{BB962C8B-B14F-4D97-AF65-F5344CB8AC3E}">
        <p14:creationId xmlns:p14="http://schemas.microsoft.com/office/powerpoint/2010/main" val="171392916"/>
      </p:ext>
    </p:extLst>
  </p:cSld>
  <p:clrMapOvr>
    <a:masterClrMapping/>
  </p:clrMapOvr>
  <p:transition xmlns:p14="http://schemas.microsoft.com/office/powerpoint/2010/main" spd="med">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a:p>
          <a:p>
            <a:r>
              <a:rPr lang="en-US" dirty="0" smtClean="0"/>
              <a:t>action :install do</a:t>
            </a:r>
          </a:p>
          <a:p>
            <a:r>
              <a:rPr lang="en-US" dirty="0" smtClean="0"/>
              <a:t>  execute '/</a:t>
            </a:r>
            <a:r>
              <a:rPr lang="en-US" dirty="0" err="1" smtClean="0"/>
              <a:t>usr</a:t>
            </a:r>
            <a:r>
              <a:rPr lang="en-US" dirty="0" smtClean="0"/>
              <a:t>/local/bin/pip3 install PACKAGENAME'</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6" name="Text Placeholder 5"/>
          <p:cNvSpPr>
            <a:spLocks noGrp="1"/>
          </p:cNvSpPr>
          <p:nvPr>
            <p:ph type="body" sz="quarter" idx="13"/>
          </p:nvPr>
        </p:nvSpPr>
        <p:spPr>
          <a:xfrm>
            <a:off x="1135042" y="3676952"/>
            <a:ext cx="14404273" cy="653144"/>
          </a:xfrm>
        </p:spPr>
        <p:txBody>
          <a:bodyPr/>
          <a:lstStyle/>
          <a:p>
            <a:endParaRPr lang="en-US" dirty="0"/>
          </a:p>
        </p:txBody>
      </p:sp>
    </p:spTree>
    <p:extLst>
      <p:ext uri="{BB962C8B-B14F-4D97-AF65-F5344CB8AC3E}">
        <p14:creationId xmlns:p14="http://schemas.microsoft.com/office/powerpoint/2010/main" val="4294597521"/>
      </p:ext>
    </p:extLst>
  </p:cSld>
  <p:clrMapOvr>
    <a:masterClrMapping/>
  </p:clrMapOvr>
  <p:transition xmlns:p14="http://schemas.microsoft.com/office/powerpoint/2010/main" spd="med">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Resource: property</a:t>
            </a:r>
            <a:endParaRPr lang="en-US" dirty="0"/>
          </a:p>
        </p:txBody>
      </p:sp>
      <p:sp>
        <p:nvSpPr>
          <p:cNvPr id="3" name="Subtitle 2"/>
          <p:cNvSpPr>
            <a:spLocks noGrp="1"/>
          </p:cNvSpPr>
          <p:nvPr>
            <p:ph type="subTitle" idx="1"/>
          </p:nvPr>
        </p:nvSpPr>
        <p:spPr/>
        <p:txBody>
          <a:bodyPr/>
          <a:lstStyle/>
          <a:p>
            <a:r>
              <a:rPr lang="en-US" dirty="0"/>
              <a:t>Custom properties are defined in the resource</a:t>
            </a:r>
            <a:r>
              <a:rPr lang="en-US" dirty="0" smtClean="0"/>
              <a:t>. A property describes a field that a user of the custom resource can set when they define the custom resource within their recipes.</a:t>
            </a:r>
          </a:p>
          <a:p>
            <a:endParaRPr lang="en-US" dirty="0"/>
          </a:p>
          <a:p>
            <a:r>
              <a:rPr lang="en-US" dirty="0" smtClean="0"/>
              <a:t>These properties have a type, can have default values, or be set to retrieve the value from the name of the resource.</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custom_resources.html#define-properties</a:t>
            </a:r>
            <a:endParaRPr lang="en-US" sz="3200" dirty="0" smtClean="0"/>
          </a:p>
        </p:txBody>
      </p:sp>
    </p:spTree>
    <p:extLst>
      <p:ext uri="{BB962C8B-B14F-4D97-AF65-F5344CB8AC3E}">
        <p14:creationId xmlns:p14="http://schemas.microsoft.com/office/powerpoint/2010/main" val="2330742314"/>
      </p:ext>
    </p:extLst>
  </p:cSld>
  <p:clrMapOvr>
    <a:masterClrMapping/>
  </p:clrMapOvr>
  <p:transition xmlns:p14="http://schemas.microsoft.com/office/powerpoint/2010/main" spd="med">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smtClean="0"/>
          </a:p>
          <a:p>
            <a:r>
              <a:rPr lang="en-US" dirty="0" smtClean="0"/>
              <a:t>property :</a:t>
            </a:r>
            <a:r>
              <a:rPr lang="en-US" dirty="0" err="1" smtClean="0"/>
              <a:t>package_name</a:t>
            </a:r>
            <a:r>
              <a:rPr lang="en-US" dirty="0" smtClean="0"/>
              <a:t>, String</a:t>
            </a:r>
            <a:endParaRPr lang="en-US" dirty="0"/>
          </a:p>
          <a:p>
            <a:endParaRPr lang="en-US" dirty="0"/>
          </a:p>
          <a:p>
            <a:r>
              <a:rPr lang="en-US" dirty="0" smtClean="0"/>
              <a:t>action :install do</a:t>
            </a:r>
          </a:p>
          <a:p>
            <a:r>
              <a:rPr lang="en-US" dirty="0" smtClean="0"/>
              <a:t>  execute "/</a:t>
            </a:r>
            <a:r>
              <a:rPr lang="en-US" dirty="0" err="1" smtClean="0"/>
              <a:t>usr</a:t>
            </a:r>
            <a:r>
              <a:rPr lang="en-US" dirty="0" smtClean="0"/>
              <a:t>/local/bin/pip3 install #{</a:t>
            </a:r>
            <a:r>
              <a:rPr lang="en-US" dirty="0" err="1" smtClean="0"/>
              <a:t>package_name</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7" name="Text Placeholder 6"/>
          <p:cNvSpPr>
            <a:spLocks noGrp="1"/>
          </p:cNvSpPr>
          <p:nvPr>
            <p:ph type="body" sz="quarter" idx="13"/>
          </p:nvPr>
        </p:nvSpPr>
        <p:spPr>
          <a:xfrm>
            <a:off x="9325429" y="4727077"/>
            <a:ext cx="3422952" cy="626533"/>
          </a:xfrm>
        </p:spPr>
        <p:txBody>
          <a:bodyPr/>
          <a:lstStyle/>
          <a:p>
            <a:endParaRPr lang="en-US" dirty="0"/>
          </a:p>
        </p:txBody>
      </p:sp>
      <p:sp>
        <p:nvSpPr>
          <p:cNvPr id="8" name="Text Placeholder 6"/>
          <p:cNvSpPr>
            <a:spLocks noGrp="1"/>
          </p:cNvSpPr>
          <p:nvPr>
            <p:ph type="body" sz="quarter" idx="13"/>
          </p:nvPr>
        </p:nvSpPr>
        <p:spPr>
          <a:xfrm>
            <a:off x="1106013" y="3198239"/>
            <a:ext cx="14404273" cy="626533"/>
          </a:xfrm>
        </p:spPr>
        <p:txBody>
          <a:bodyPr/>
          <a:lstStyle/>
          <a:p>
            <a:endParaRPr lang="en-US" dirty="0"/>
          </a:p>
        </p:txBody>
      </p:sp>
    </p:spTree>
    <p:extLst>
      <p:ext uri="{BB962C8B-B14F-4D97-AF65-F5344CB8AC3E}">
        <p14:creationId xmlns:p14="http://schemas.microsoft.com/office/powerpoint/2010/main" val="3450145406"/>
      </p:ext>
    </p:extLst>
  </p:cSld>
  <p:clrMapOvr>
    <a:masterClrMapping/>
  </p:clrMapOvr>
  <p:transition xmlns:p14="http://schemas.microsoft.com/office/powerpoint/2010/mai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 </a:t>
            </a:r>
            <a:r>
              <a:rPr lang="en-US" dirty="0" smtClean="0"/>
              <a:t>Resource: </a:t>
            </a:r>
            <a:r>
              <a:rPr lang="en-US" dirty="0" err="1" smtClean="0"/>
              <a:t>name_property</a:t>
            </a:r>
            <a:endParaRPr lang="en-US" dirty="0"/>
          </a:p>
        </p:txBody>
      </p:sp>
      <p:sp>
        <p:nvSpPr>
          <p:cNvPr id="3" name="Subtitle 2"/>
          <p:cNvSpPr>
            <a:spLocks noGrp="1"/>
          </p:cNvSpPr>
          <p:nvPr>
            <p:ph type="subTitle" idx="1"/>
          </p:nvPr>
        </p:nvSpPr>
        <p:spPr/>
        <p:txBody>
          <a:bodyPr/>
          <a:lstStyle/>
          <a:p>
            <a:r>
              <a:rPr lang="en-US" dirty="0"/>
              <a:t>Custom properties are defined in the resource. A property describes a field that a user of the custom resource can set when they define the custom resource within their recipes.</a:t>
            </a:r>
          </a:p>
          <a:p>
            <a:endParaRPr lang="en-US" dirty="0"/>
          </a:p>
          <a:p>
            <a:r>
              <a:rPr lang="en-US" dirty="0"/>
              <a:t>These properties have a type, can have default values, </a:t>
            </a:r>
            <a:r>
              <a:rPr lang="en-US" b="1" dirty="0"/>
              <a:t>or be set to retrieve the value from the name of the resource</a:t>
            </a:r>
            <a:r>
              <a:rPr lang="en-US" dirty="0"/>
              <a:t>.</a:t>
            </a:r>
          </a:p>
          <a:p>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docs.chef.io</a:t>
            </a:r>
            <a:r>
              <a:rPr lang="en-US" sz="3200" dirty="0"/>
              <a:t>/</a:t>
            </a:r>
            <a:r>
              <a:rPr lang="en-US" sz="3200" dirty="0" err="1"/>
              <a:t>custom_resources.html#define-properties</a:t>
            </a:r>
            <a:endParaRPr lang="en-US" sz="3200" dirty="0" smtClean="0"/>
          </a:p>
        </p:txBody>
      </p:sp>
    </p:spTree>
    <p:extLst>
      <p:ext uri="{BB962C8B-B14F-4D97-AF65-F5344CB8AC3E}">
        <p14:creationId xmlns:p14="http://schemas.microsoft.com/office/powerpoint/2010/main" val="3126834718"/>
      </p:ext>
    </p:extLst>
  </p:cSld>
  <p:clrMapOvr>
    <a:masterClrMapping/>
  </p:clrMapOvr>
  <p:transition xmlns:p14="http://schemas.microsoft.com/office/powerpoint/2010/mai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Action</a:t>
            </a:r>
            <a:endParaRPr lang="en-US" dirty="0"/>
          </a:p>
        </p:txBody>
      </p:sp>
      <p:sp>
        <p:nvSpPr>
          <p:cNvPr id="3" name="Content Placeholder 2"/>
          <p:cNvSpPr>
            <a:spLocks noGrp="1"/>
          </p:cNvSpPr>
          <p:nvPr>
            <p:ph sz="quarter" idx="10"/>
          </p:nvPr>
        </p:nvSpPr>
        <p:spPr/>
        <p:txBody>
          <a:bodyPr/>
          <a:lstStyle/>
          <a:p>
            <a:r>
              <a:rPr lang="en-US" dirty="0" err="1" smtClean="0"/>
              <a:t>resource_name</a:t>
            </a:r>
            <a:r>
              <a:rPr lang="en-US" dirty="0" smtClean="0"/>
              <a:t> :pip</a:t>
            </a:r>
          </a:p>
          <a:p>
            <a:endParaRPr lang="en-US" dirty="0" smtClean="0"/>
          </a:p>
          <a:p>
            <a:r>
              <a:rPr lang="en-US" dirty="0" smtClean="0"/>
              <a:t>property :</a:t>
            </a:r>
            <a:r>
              <a:rPr lang="en-US" dirty="0" err="1" smtClean="0"/>
              <a:t>package_name</a:t>
            </a:r>
            <a:r>
              <a:rPr lang="en-US" dirty="0" smtClean="0"/>
              <a:t>, String, </a:t>
            </a:r>
            <a:r>
              <a:rPr lang="en-US" dirty="0" err="1" smtClean="0"/>
              <a:t>name_property</a:t>
            </a:r>
            <a:r>
              <a:rPr lang="en-US" dirty="0" smtClean="0"/>
              <a:t>: true</a:t>
            </a:r>
            <a:endParaRPr lang="en-US" dirty="0"/>
          </a:p>
          <a:p>
            <a:endParaRPr lang="en-US" dirty="0"/>
          </a:p>
          <a:p>
            <a:r>
              <a:rPr lang="en-US" dirty="0" smtClean="0"/>
              <a:t>action :install do</a:t>
            </a:r>
          </a:p>
          <a:p>
            <a:r>
              <a:rPr lang="en-US" dirty="0" smtClean="0"/>
              <a:t>  execute "/</a:t>
            </a:r>
            <a:r>
              <a:rPr lang="en-US" dirty="0" err="1" smtClean="0"/>
              <a:t>usr</a:t>
            </a:r>
            <a:r>
              <a:rPr lang="en-US" dirty="0" smtClean="0"/>
              <a:t>/local/bin/pip3 install #{</a:t>
            </a:r>
            <a:r>
              <a:rPr lang="en-US" dirty="0" err="1" smtClean="0"/>
              <a:t>package_name</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~/python/resources/</a:t>
            </a:r>
            <a:r>
              <a:rPr lang="en-US" dirty="0" err="1" smtClean="0"/>
              <a:t>pip.rb</a:t>
            </a:r>
            <a:endParaRPr lang="en-US" dirty="0"/>
          </a:p>
        </p:txBody>
      </p:sp>
      <p:sp>
        <p:nvSpPr>
          <p:cNvPr id="7" name="Text Placeholder 6"/>
          <p:cNvSpPr>
            <a:spLocks noGrp="1"/>
          </p:cNvSpPr>
          <p:nvPr>
            <p:ph type="body" sz="quarter" idx="13"/>
          </p:nvPr>
        </p:nvSpPr>
        <p:spPr>
          <a:xfrm>
            <a:off x="1135042" y="3142601"/>
            <a:ext cx="14404273" cy="626533"/>
          </a:xfrm>
        </p:spPr>
        <p:txBody>
          <a:bodyPr/>
          <a:lstStyle/>
          <a:p>
            <a:endParaRPr lang="en-US" dirty="0"/>
          </a:p>
        </p:txBody>
      </p:sp>
    </p:spTree>
    <p:extLst>
      <p:ext uri="{BB962C8B-B14F-4D97-AF65-F5344CB8AC3E}">
        <p14:creationId xmlns:p14="http://schemas.microsoft.com/office/powerpoint/2010/main" val="1778682090"/>
      </p:ext>
    </p:extLst>
  </p:cSld>
  <p:clrMapOvr>
    <a:masterClrMapping/>
  </p:clrMapOvr>
  <p:transition xmlns:p14="http://schemas.microsoft.com/office/powerpoint/2010/mai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Changing into the Cookbook Directory</a:t>
            </a:r>
            <a:endParaRPr lang="en-US" dirty="0"/>
          </a:p>
        </p:txBody>
      </p:sp>
    </p:spTree>
    <p:extLst>
      <p:ext uri="{BB962C8B-B14F-4D97-AF65-F5344CB8AC3E}">
        <p14:creationId xmlns:p14="http://schemas.microsoft.com/office/powerpoint/2010/main" val="1017564759"/>
      </p:ext>
    </p:extLst>
  </p:cSld>
  <p:clrMapOvr>
    <a:masterClrMapping/>
  </p:clrMapOvr>
  <p:transition xmlns:p14="http://schemas.microsoft.com/office/powerpoint/2010/main" spd="med">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5585279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a:xfrm>
            <a:off x="1671638" y="3260725"/>
            <a:ext cx="12319000" cy="3025775"/>
          </a:xfrm>
        </p:spPr>
        <p:txBody>
          <a:bodyPr/>
          <a:lstStyle/>
          <a:p>
            <a:r>
              <a:rPr lang="en-US" dirty="0" smtClean="0"/>
              <a:t>Refactor the Python cookbook's default recipe to use the ark resource to </a:t>
            </a:r>
            <a:r>
              <a:rPr lang="en-US" dirty="0" err="1" smtClean="0"/>
              <a:t>install_with_make</a:t>
            </a:r>
            <a:r>
              <a:rPr lang="en-US" dirty="0" smtClean="0"/>
              <a:t> Python 3.4.4</a:t>
            </a:r>
          </a:p>
          <a:p>
            <a:pPr marL="0" indent="0">
              <a:buNone/>
            </a:pPr>
            <a:endParaRPr lang="en-US" dirty="0"/>
          </a:p>
          <a:p>
            <a:r>
              <a:rPr lang="en-US" dirty="0" smtClean="0"/>
              <a:t>Define a custom resource, named `pip`</a:t>
            </a:r>
            <a:endParaRPr lang="en-US" dirty="0"/>
          </a:p>
          <a:p>
            <a:endParaRPr lang="en-US" dirty="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for the Python cookbook</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786256782"/>
      </p:ext>
    </p:extLst>
  </p:cSld>
  <p:clrMapOvr>
    <a:masterClrMapping/>
  </p:clrMapOvr>
  <p:transition xmlns:p14="http://schemas.microsoft.com/office/powerpoint/2010/main" spd="med">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37733657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21520474"/>
      </p:ext>
    </p:extLst>
  </p:cSld>
  <p:clrMapOvr>
    <a:masterClrMapping/>
  </p:clrMapOvr>
  <p:transition xmlns:p14="http://schemas.microsoft.com/office/powerpoint/2010/main" spd="med">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11708091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844772"/>
      </p:ext>
    </p:extLst>
  </p:cSld>
  <p:clrMapOvr>
    <a:masterClrMapping/>
  </p:clrMapOvr>
  <p:transition xmlns:p14="http://schemas.microsoft.com/office/powerpoint/2010/main" spd="med">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37852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15448206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Golden Cobra Has Requirements</a:t>
            </a:r>
            <a:endParaRPr lang="en-US" dirty="0"/>
          </a:p>
        </p:txBody>
      </p:sp>
      <p:sp>
        <p:nvSpPr>
          <p:cNvPr id="3" name="Text Placeholder 2"/>
          <p:cNvSpPr>
            <a:spLocks noGrp="1"/>
          </p:cNvSpPr>
          <p:nvPr>
            <p:ph type="body" sz="quarter" idx="12"/>
          </p:nvPr>
        </p:nvSpPr>
        <p:spPr/>
        <p:txBody>
          <a:bodyPr/>
          <a:lstStyle/>
          <a:p>
            <a:r>
              <a:rPr lang="en-US" dirty="0" smtClean="0"/>
              <a:t>To test the Golden Cobra with the tools that we have carefully crafted is hard because it has dependencies on search and has a resource that only takes action based on a system command.</a:t>
            </a:r>
            <a:endParaRPr lang="en-US" dirty="0"/>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Executing the Test Suite</a:t>
            </a:r>
            <a:endParaRPr lang="en-US" dirty="0"/>
          </a:p>
        </p:txBody>
      </p:sp>
    </p:spTree>
    <p:extLst>
      <p:ext uri="{BB962C8B-B14F-4D97-AF65-F5344CB8AC3E}">
        <p14:creationId xmlns:p14="http://schemas.microsoft.com/office/powerpoint/2010/main" val="3677738679"/>
      </p:ext>
    </p:extLst>
  </p:cSld>
  <p:clrMapOvr>
    <a:masterClrMapping/>
  </p:clrMapOvr>
  <p:transition xmlns:p14="http://schemas.microsoft.com/office/powerpoint/2010/main" spd="med">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39804437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Stubbing Search</a:t>
            </a:r>
            <a:endParaRPr lang="en-US" dirty="0"/>
          </a:p>
        </p:txBody>
      </p:sp>
      <p:sp>
        <p:nvSpPr>
          <p:cNvPr id="3" name="Subtitle 2"/>
          <p:cNvSpPr>
            <a:spLocks noGrp="1"/>
          </p:cNvSpPr>
          <p:nvPr>
            <p:ph type="subTitle" idx="1"/>
          </p:nvPr>
        </p:nvSpPr>
        <p:spPr/>
        <p:txBody>
          <a:bodyPr/>
          <a:lstStyle/>
          <a:p>
            <a:r>
              <a:rPr lang="en-US" dirty="0"/>
              <a:t>Because </a:t>
            </a:r>
            <a:r>
              <a:rPr lang="en-US" dirty="0" err="1"/>
              <a:t>ChefSpec</a:t>
            </a:r>
            <a:r>
              <a:rPr lang="en-US" dirty="0"/>
              <a:t> is a unit-testing framework, it is recommended that all third-party API calls be mocked or stubbed. </a:t>
            </a:r>
            <a:r>
              <a:rPr lang="en-US" dirty="0" err="1"/>
              <a:t>ChefSpec</a:t>
            </a:r>
            <a:r>
              <a:rPr lang="en-US" dirty="0"/>
              <a:t> exposes a helpful </a:t>
            </a:r>
            <a:r>
              <a:rPr lang="en-US" dirty="0" err="1"/>
              <a:t>RSpec</a:t>
            </a:r>
            <a:r>
              <a:rPr lang="en-US" dirty="0"/>
              <a:t> macro for stubbing search results in your </a:t>
            </a:r>
            <a:r>
              <a:rPr lang="en-US" dirty="0" smtClean="0"/>
              <a:t>tests.</a:t>
            </a:r>
          </a:p>
          <a:p>
            <a:endParaRPr lang="en-US" dirty="0"/>
          </a:p>
          <a:p>
            <a:r>
              <a:rPr lang="en-US" dirty="0" smtClean="0"/>
              <a:t>If </a:t>
            </a:r>
            <a:r>
              <a:rPr lang="en-US" dirty="0"/>
              <a:t>you converge a Chef recipe that implements a search </a:t>
            </a:r>
            <a:r>
              <a:rPr lang="en-US" dirty="0" smtClean="0"/>
              <a:t>call </a:t>
            </a:r>
            <a:r>
              <a:rPr lang="en-US" dirty="0" err="1"/>
              <a:t>ChefSpec</a:t>
            </a:r>
            <a:r>
              <a:rPr lang="en-US" dirty="0"/>
              <a:t> will throw an </a:t>
            </a:r>
            <a:r>
              <a:rPr lang="en-US" dirty="0" smtClean="0"/>
              <a:t>error. You may stub the search call to prevent the error and test a variety of search results that could be returned.</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github.com</a:t>
            </a:r>
            <a:r>
              <a:rPr lang="en-US" sz="3200" dirty="0"/>
              <a:t>/</a:t>
            </a:r>
            <a:r>
              <a:rPr lang="en-US" sz="3200" dirty="0" err="1"/>
              <a:t>sethvargo</a:t>
            </a:r>
            <a:r>
              <a:rPr lang="en-US" sz="3200" dirty="0"/>
              <a:t>/</a:t>
            </a:r>
            <a:r>
              <a:rPr lang="en-US" sz="3200" dirty="0" err="1"/>
              <a:t>chefspec#search</a:t>
            </a:r>
            <a:endParaRPr lang="en-US" sz="3200" dirty="0" smtClean="0"/>
          </a:p>
        </p:txBody>
      </p:sp>
    </p:spTree>
    <p:extLst>
      <p:ext uri="{BB962C8B-B14F-4D97-AF65-F5344CB8AC3E}">
        <p14:creationId xmlns:p14="http://schemas.microsoft.com/office/powerpoint/2010/main" val="3285713427"/>
      </p:ext>
    </p:extLst>
  </p:cSld>
  <p:clrMapOvr>
    <a:masterClrMapping/>
  </p:clrMapOvr>
  <p:transition xmlns:p14="http://schemas.microsoft.com/office/powerpoint/2010/main" spd="med">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ServerRunner</a:t>
            </a:r>
            <a:r>
              <a:rPr lang="en-US" dirty="0" smtClean="0"/>
              <a:t> </a:t>
            </a:r>
            <a:r>
              <a:rPr lang="en-US" dirty="0" err="1" smtClean="0"/>
              <a:t>vs</a:t>
            </a:r>
            <a:r>
              <a:rPr lang="en-US" dirty="0" smtClean="0"/>
              <a:t> </a:t>
            </a:r>
            <a:r>
              <a:rPr lang="en-US" dirty="0" err="1" smtClean="0"/>
              <a:t>SoloRunner</a:t>
            </a:r>
            <a:endParaRPr lang="en-US" dirty="0"/>
          </a:p>
        </p:txBody>
      </p:sp>
      <p:sp>
        <p:nvSpPr>
          <p:cNvPr id="3" name="Subtitle 2"/>
          <p:cNvSpPr>
            <a:spLocks noGrp="1"/>
          </p:cNvSpPr>
          <p:nvPr>
            <p:ph type="subTitle" idx="1"/>
          </p:nvPr>
        </p:nvSpPr>
        <p:spPr/>
        <p:txBody>
          <a:bodyPr/>
          <a:lstStyle/>
          <a:p>
            <a:r>
              <a:rPr lang="en-US" dirty="0" smtClean="0"/>
              <a:t>There are two runners available when defining your specifications. Choosing the right one is often dependent on the context of how this cookbook/recipe will be used within your organization.</a:t>
            </a:r>
          </a:p>
          <a:p>
            <a:endParaRPr lang="en-US" dirty="0"/>
          </a:p>
          <a:p>
            <a:r>
              <a:rPr lang="en-US" dirty="0" smtClean="0"/>
              <a:t>Stubbing Search and other values is different based on the runner that you choose.</a:t>
            </a:r>
          </a:p>
        </p:txBody>
      </p:sp>
    </p:spTree>
    <p:extLst>
      <p:ext uri="{BB962C8B-B14F-4D97-AF65-F5344CB8AC3E}">
        <p14:creationId xmlns:p14="http://schemas.microsoft.com/office/powerpoint/2010/main" val="3382707110"/>
      </p:ext>
    </p:extLst>
  </p:cSld>
  <p:clrMapOvr>
    <a:masterClrMapping/>
  </p:clrMapOvr>
  <p:transition xmlns:p14="http://schemas.microsoft.com/office/powerpoint/2010/main" spd="med">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Tree>
    <p:extLst>
      <p:ext uri="{BB962C8B-B14F-4D97-AF65-F5344CB8AC3E}">
        <p14:creationId xmlns:p14="http://schemas.microsoft.com/office/powerpoint/2010/main" val="3424228668"/>
      </p:ext>
    </p:extLst>
  </p:cSld>
  <p:clrMapOvr>
    <a:masterClrMapping/>
  </p:clrMapOvr>
  <p:transition xmlns:p14="http://schemas.microsoft.com/office/powerpoint/2010/main" spd="med">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Expanding the </a:t>
            </a:r>
            <a:r>
              <a:rPr lang="en-US" dirty="0" err="1" smtClean="0"/>
              <a:t>ServerRunner</a:t>
            </a:r>
            <a:r>
              <a:rPr lang="en-US" dirty="0" smtClean="0"/>
              <a:t> Definition</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do |</a:t>
            </a:r>
            <a:r>
              <a:rPr lang="en-US" dirty="0" err="1" smtClean="0"/>
              <a:t>node,server</a:t>
            </a:r>
            <a:r>
              <a:rPr lang="en-US" dirty="0" smtClean="0"/>
              <a:t>|</a:t>
            </a:r>
          </a:p>
          <a:p>
            <a:r>
              <a:rPr lang="en-US" dirty="0" smtClean="0"/>
              <a:t>    # setup additional details about the state of the node</a:t>
            </a:r>
          </a:p>
          <a:p>
            <a:r>
              <a:rPr lang="en-US" dirty="0"/>
              <a:t> </a:t>
            </a:r>
            <a:r>
              <a:rPr lang="en-US" dirty="0" smtClean="0"/>
              <a:t>   # setup additional details about the state of the server</a:t>
            </a:r>
            <a:endParaRPr lang="en-US" dirty="0"/>
          </a:p>
          <a:p>
            <a:r>
              <a:rPr lang="en-US" dirty="0" smtClean="0"/>
              <a:t>  end</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
        <p:nvSpPr>
          <p:cNvPr id="6" name="Text Placeholder 5"/>
          <p:cNvSpPr>
            <a:spLocks noGrp="1"/>
          </p:cNvSpPr>
          <p:nvPr>
            <p:ph type="body" sz="quarter" idx="12"/>
          </p:nvPr>
        </p:nvSpPr>
        <p:spPr>
          <a:xfrm>
            <a:off x="621430" y="2394857"/>
            <a:ext cx="14925911" cy="2189238"/>
          </a:xfrm>
        </p:spPr>
        <p:txBody>
          <a:bodyPr/>
          <a:lstStyle/>
          <a:p>
            <a:endParaRPr lang="en-US" dirty="0"/>
          </a:p>
        </p:txBody>
      </p:sp>
    </p:spTree>
    <p:extLst>
      <p:ext uri="{BB962C8B-B14F-4D97-AF65-F5344CB8AC3E}">
        <p14:creationId xmlns:p14="http://schemas.microsoft.com/office/powerpoint/2010/main" val="3377857316"/>
      </p:ext>
    </p:extLst>
  </p:cSld>
  <p:clrMapOvr>
    <a:masterClrMapping/>
  </p:clrMapOvr>
  <p:transition xmlns:p14="http://schemas.microsoft.com/office/powerpoint/2010/main" spd="med">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Creating a Data Bag on the Server</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do |</a:t>
            </a:r>
            <a:r>
              <a:rPr lang="en-US" dirty="0" err="1" smtClean="0"/>
              <a:t>node,server</a:t>
            </a:r>
            <a:r>
              <a:rPr lang="en-US" dirty="0" smtClean="0"/>
              <a:t>|</a:t>
            </a:r>
          </a:p>
          <a:p>
            <a:r>
              <a:rPr lang="en-US" dirty="0" smtClean="0"/>
              <a:t>    </a:t>
            </a:r>
            <a:r>
              <a:rPr lang="en-US" dirty="0" err="1" smtClean="0"/>
              <a:t>server.create_data_bag</a:t>
            </a:r>
            <a:r>
              <a:rPr lang="en-US" dirty="0" smtClean="0"/>
              <a:t>('users' {</a:t>
            </a:r>
          </a:p>
          <a:p>
            <a:r>
              <a:rPr lang="en-US" dirty="0" smtClean="0"/>
              <a:t>      '</a:t>
            </a:r>
            <a:r>
              <a:rPr lang="en-US" dirty="0" err="1" smtClean="0"/>
              <a:t>fwebber</a:t>
            </a:r>
            <a:r>
              <a:rPr lang="en-US" dirty="0" smtClean="0"/>
              <a:t>' =&gt; {</a:t>
            </a:r>
          </a:p>
          <a:p>
            <a:r>
              <a:rPr lang="en-US" dirty="0"/>
              <a:t> </a:t>
            </a:r>
            <a:r>
              <a:rPr lang="en-US" dirty="0" smtClean="0"/>
              <a:t>       'name' =&gt; '</a:t>
            </a:r>
            <a:r>
              <a:rPr lang="en-US" dirty="0" err="1" smtClean="0"/>
              <a:t>fwebber</a:t>
            </a:r>
            <a:r>
              <a:rPr lang="en-US" dirty="0" smtClean="0"/>
              <a:t>',</a:t>
            </a:r>
          </a:p>
          <a:p>
            <a:r>
              <a:rPr lang="en-US" dirty="0"/>
              <a:t> </a:t>
            </a:r>
            <a:r>
              <a:rPr lang="en-US" dirty="0" smtClean="0"/>
              <a:t>       'home' =&gt; '/home/</a:t>
            </a:r>
            <a:r>
              <a:rPr lang="en-US" dirty="0" err="1" smtClean="0"/>
              <a:t>fwebber</a:t>
            </a:r>
            <a:r>
              <a:rPr lang="en-US" dirty="0" smtClean="0"/>
              <a:t>'</a:t>
            </a:r>
          </a:p>
          <a:p>
            <a:r>
              <a:rPr lang="en-US" dirty="0" smtClean="0"/>
              <a:t>      }</a:t>
            </a:r>
            <a:endParaRPr lang="en-US" dirty="0"/>
          </a:p>
          <a:p>
            <a:r>
              <a:rPr lang="en-US" dirty="0" smtClean="0"/>
              <a:t>    })</a:t>
            </a:r>
          </a:p>
          <a:p>
            <a:r>
              <a:rPr lang="en-US" dirty="0"/>
              <a:t> </a:t>
            </a:r>
            <a:r>
              <a:rPr lang="en-US" dirty="0" smtClean="0"/>
              <a:t> end</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
        <p:nvSpPr>
          <p:cNvPr id="6" name="Text Placeholder 5"/>
          <p:cNvSpPr>
            <a:spLocks noGrp="1"/>
          </p:cNvSpPr>
          <p:nvPr>
            <p:ph type="body" sz="quarter" idx="12"/>
          </p:nvPr>
        </p:nvSpPr>
        <p:spPr>
          <a:xfrm>
            <a:off x="621430" y="2914951"/>
            <a:ext cx="14925911" cy="3168954"/>
          </a:xfrm>
        </p:spPr>
        <p:txBody>
          <a:bodyPr/>
          <a:lstStyle/>
          <a:p>
            <a:endParaRPr lang="en-US" dirty="0"/>
          </a:p>
        </p:txBody>
      </p:sp>
    </p:spTree>
    <p:extLst>
      <p:ext uri="{BB962C8B-B14F-4D97-AF65-F5344CB8AC3E}">
        <p14:creationId xmlns:p14="http://schemas.microsoft.com/office/powerpoint/2010/main" val="1239604934"/>
      </p:ext>
    </p:extLst>
  </p:cSld>
  <p:clrMapOvr>
    <a:masterClrMapping/>
  </p:clrMapOvr>
  <p:transition xmlns:p14="http://schemas.microsoft.com/office/powerpoint/2010/main" spd="med">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Exploring the Data Bag Details</a:t>
            </a:r>
            <a:endParaRPr lang="en-US" dirty="0"/>
          </a:p>
        </p:txBody>
      </p:sp>
      <p:sp>
        <p:nvSpPr>
          <p:cNvPr id="3" name="Content Placeholder 2"/>
          <p:cNvSpPr>
            <a:spLocks noGrp="1"/>
          </p:cNvSpPr>
          <p:nvPr>
            <p:ph sz="quarter" idx="10"/>
          </p:nvPr>
        </p:nvSpPr>
        <p:spPr/>
        <p:txBody>
          <a:bodyPr>
            <a:normAutofit/>
          </a:bodyPr>
          <a:lstStyle/>
          <a:p>
            <a:endParaRPr lang="en-US" dirty="0" smtClean="0"/>
          </a:p>
          <a:p>
            <a:r>
              <a:rPr lang="en-US" dirty="0" smtClean="0"/>
              <a:t>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ServerRunner.new</a:t>
            </a:r>
            <a:r>
              <a:rPr lang="en-US" dirty="0" smtClean="0"/>
              <a:t> do |</a:t>
            </a:r>
            <a:r>
              <a:rPr lang="en-US" dirty="0" err="1" smtClean="0"/>
              <a:t>node,server</a:t>
            </a:r>
            <a:r>
              <a:rPr lang="en-US" dirty="0" smtClean="0"/>
              <a:t>|</a:t>
            </a:r>
          </a:p>
          <a:p>
            <a:r>
              <a:rPr lang="en-US" dirty="0" smtClean="0"/>
              <a:t>    </a:t>
            </a:r>
            <a:r>
              <a:rPr lang="en-US" dirty="0" err="1" smtClean="0"/>
              <a:t>server.create_data_bag</a:t>
            </a:r>
            <a:r>
              <a:rPr lang="en-US" dirty="0" smtClean="0"/>
              <a:t>('users' {</a:t>
            </a:r>
          </a:p>
          <a:p>
            <a:r>
              <a:rPr lang="en-US" dirty="0" smtClean="0"/>
              <a:t>      '</a:t>
            </a:r>
            <a:r>
              <a:rPr lang="en-US" dirty="0" err="1" smtClean="0"/>
              <a:t>fwebber</a:t>
            </a:r>
            <a:r>
              <a:rPr lang="en-US" dirty="0" smtClean="0"/>
              <a:t>' =&gt; {</a:t>
            </a:r>
          </a:p>
          <a:p>
            <a:r>
              <a:rPr lang="en-US" dirty="0"/>
              <a:t> </a:t>
            </a:r>
            <a:r>
              <a:rPr lang="en-US" dirty="0" smtClean="0"/>
              <a:t>       'name' =&gt; '</a:t>
            </a:r>
            <a:r>
              <a:rPr lang="en-US" dirty="0" err="1" smtClean="0"/>
              <a:t>fwebber</a:t>
            </a:r>
            <a:r>
              <a:rPr lang="en-US" dirty="0" smtClean="0"/>
              <a:t>',</a:t>
            </a:r>
          </a:p>
          <a:p>
            <a:r>
              <a:rPr lang="en-US" dirty="0"/>
              <a:t> </a:t>
            </a:r>
            <a:r>
              <a:rPr lang="en-US" dirty="0" smtClean="0"/>
              <a:t>       'home' =&gt; '/home/</a:t>
            </a:r>
            <a:r>
              <a:rPr lang="en-US" dirty="0" err="1" smtClean="0"/>
              <a:t>fwebber</a:t>
            </a:r>
            <a:r>
              <a:rPr lang="en-US" dirty="0" smtClean="0"/>
              <a:t>'</a:t>
            </a:r>
          </a:p>
          <a:p>
            <a:r>
              <a:rPr lang="en-US" dirty="0" smtClean="0"/>
              <a:t>      }</a:t>
            </a:r>
            <a:endParaRPr lang="en-US" dirty="0"/>
          </a:p>
          <a:p>
            <a:r>
              <a:rPr lang="en-US" dirty="0" smtClean="0"/>
              <a:t>    })</a:t>
            </a:r>
          </a:p>
          <a:p>
            <a:r>
              <a:rPr lang="en-US" dirty="0"/>
              <a:t> </a:t>
            </a:r>
            <a:r>
              <a:rPr lang="en-US" dirty="0" smtClean="0"/>
              <a:t> end</a:t>
            </a:r>
          </a:p>
          <a:p>
            <a:r>
              <a:rPr lang="en-US" dirty="0"/>
              <a:t> </a:t>
            </a:r>
            <a:r>
              <a:rPr lang="en-US" dirty="0" smtClean="0"/>
              <a:t> </a:t>
            </a:r>
            <a:r>
              <a:rPr lang="en-US" dirty="0" err="1" smtClean="0"/>
              <a:t>runner.converge</a:t>
            </a:r>
            <a:r>
              <a:rPr lang="en-US" dirty="0"/>
              <a:t>(</a:t>
            </a:r>
            <a:r>
              <a:rPr lang="en-US" dirty="0" err="1"/>
              <a:t>described_recipe</a:t>
            </a:r>
            <a:r>
              <a:rPr lang="en-US" dirty="0"/>
              <a:t>)</a:t>
            </a:r>
          </a:p>
          <a:p>
            <a:r>
              <a:rPr lang="en-US" dirty="0" smtClean="0"/>
              <a:t>end</a:t>
            </a:r>
            <a:endParaRPr lang="en-US" dirty="0"/>
          </a:p>
          <a:p>
            <a:endParaRPr lang="en-US" dirty="0" smtClean="0"/>
          </a:p>
        </p:txBody>
      </p:sp>
    </p:spTree>
    <p:extLst>
      <p:ext uri="{BB962C8B-B14F-4D97-AF65-F5344CB8AC3E}">
        <p14:creationId xmlns:p14="http://schemas.microsoft.com/office/powerpoint/2010/main" val="2287175271"/>
      </p:ext>
    </p:extLst>
  </p:cSld>
  <p:clrMapOvr>
    <a:masterClrMapping/>
  </p:clrMapOvr>
  <p:transition xmlns:p14="http://schemas.microsoft.com/office/powerpoint/2010/main" spd="med">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26630341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a:xfrm>
            <a:off x="1671638" y="3260726"/>
            <a:ext cx="12319000" cy="2157942"/>
          </a:xfrm>
        </p:spPr>
        <p:txBody>
          <a:bodyPr/>
          <a:lstStyle/>
          <a:p>
            <a:pPr>
              <a:lnSpc>
                <a:spcPct val="120000"/>
              </a:lnSpc>
            </a:pPr>
            <a:r>
              <a:rPr lang="en-US" dirty="0" smtClean="0"/>
              <a:t>Execute the </a:t>
            </a:r>
            <a:r>
              <a:rPr lang="en-US" dirty="0" err="1" smtClean="0"/>
              <a:t>golden_cobra</a:t>
            </a:r>
            <a:r>
              <a:rPr lang="en-US" dirty="0" smtClean="0"/>
              <a:t> cookbook's tests and identify the </a:t>
            </a:r>
            <a:r>
              <a:rPr lang="en-US" dirty="0" smtClean="0"/>
              <a:t>failures</a:t>
            </a:r>
          </a:p>
          <a:p>
            <a:pPr>
              <a:lnSpc>
                <a:spcPct val="120000"/>
              </a:lnSpc>
            </a:pPr>
            <a:r>
              <a:rPr lang="en-US" dirty="0" smtClean="0"/>
              <a:t>Update </a:t>
            </a:r>
            <a:r>
              <a:rPr lang="en-US" dirty="0" smtClean="0"/>
              <a:t>the test suite to stub the search </a:t>
            </a:r>
            <a:r>
              <a:rPr lang="en-US" dirty="0" smtClean="0"/>
              <a:t>results</a:t>
            </a:r>
          </a:p>
          <a:p>
            <a:pPr>
              <a:lnSpc>
                <a:spcPct val="120000"/>
              </a:lnSpc>
            </a:pPr>
            <a:r>
              <a:rPr lang="en-US" dirty="0" smtClean="0"/>
              <a:t>Update the recipe to include needed recipes and resources</a:t>
            </a:r>
            <a:endParaRPr lang="en-US" dirty="0"/>
          </a:p>
        </p:txBody>
      </p:sp>
      <p:sp>
        <p:nvSpPr>
          <p:cNvPr id="6"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with 100% coverage</a:t>
            </a:r>
          </a:p>
        </p:txBody>
      </p:sp>
      <p:sp>
        <p:nvSpPr>
          <p:cNvPr id="7"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215824322"/>
      </p:ext>
    </p:extLst>
  </p:cSld>
  <p:clrMapOvr>
    <a:masterClrMapping/>
  </p:clrMapOvr>
  <p:transition xmlns:p14="http://schemas.microsoft.com/office/powerpoint/2010/main" spd="med">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36309393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Recipe Specification</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unspecified 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1789901619"/>
      </p:ext>
    </p:extLst>
  </p:cSld>
  <p:clrMapOvr>
    <a:masterClrMapping/>
  </p:clrMapOvr>
  <p:transition xmlns:p14="http://schemas.microsoft.com/office/powerpoint/2010/main" spd="med">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84912950"/>
      </p:ext>
    </p:extLst>
  </p:cSld>
  <p:clrMapOvr>
    <a:masterClrMapping/>
  </p:clrMapOvr>
  <p:transition xmlns:p14="http://schemas.microsoft.com/office/powerpoint/2010/main" spd="med">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Challenging the </a:t>
            </a:r>
            <a:r>
              <a:rPr lang="en-US" smtClean="0"/>
              <a:t>Golden Cobra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p:txBody>
      </p:sp>
      <p:pic>
        <p:nvPicPr>
          <p:cNvPr id="3" name="Picture 2" descr="4281952215_1ca318d326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55" y="1930400"/>
            <a:ext cx="10927644" cy="6146800"/>
          </a:xfrm>
          <a:prstGeom prst="rect">
            <a:avLst/>
          </a:prstGeom>
        </p:spPr>
      </p:pic>
    </p:spTree>
    <p:extLst>
      <p:ext uri="{BB962C8B-B14F-4D97-AF65-F5344CB8AC3E}">
        <p14:creationId xmlns:p14="http://schemas.microsoft.com/office/powerpoint/2010/main" val="17003928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33345349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25146821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Recipes Takes a Lot of Effort</a:t>
            </a:r>
            <a:endParaRPr lang="en-US" dirty="0"/>
          </a:p>
        </p:txBody>
      </p:sp>
      <p:sp>
        <p:nvSpPr>
          <p:cNvPr id="3" name="Text Placeholder 2"/>
          <p:cNvSpPr>
            <a:spLocks noGrp="1"/>
          </p:cNvSpPr>
          <p:nvPr>
            <p:ph type="body" sz="quarter" idx="12"/>
          </p:nvPr>
        </p:nvSpPr>
        <p:spPr/>
        <p:txBody>
          <a:bodyPr/>
          <a:lstStyle/>
          <a:p>
            <a:r>
              <a:rPr lang="en-US" dirty="0" smtClean="0"/>
              <a:t>The recipes in the fixture cookbook do a good job testing the custom resource from end-to-end but there are some complex helper methods within the cookbook that could use some isolated testing. Testing them in isolation will allow better coverage at the boundaries and delivery results faster.</a:t>
            </a:r>
            <a:endParaRPr lang="en-US" dirty="0"/>
          </a:p>
        </p:txBody>
      </p:sp>
    </p:spTree>
    <p:extLst>
      <p:ext uri="{BB962C8B-B14F-4D97-AF65-F5344CB8AC3E}">
        <p14:creationId xmlns:p14="http://schemas.microsoft.com/office/powerpoint/2010/main" val="3926706780"/>
      </p:ext>
    </p:extLst>
  </p:cSld>
  <p:clrMapOvr>
    <a:masterClrMapping/>
  </p:clrMapOvr>
  <p:transition xmlns:p14="http://schemas.microsoft.com/office/powerpoint/2010/main" spd="med">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33146181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Helper Methods</a:t>
            </a:r>
            <a:endParaRPr lang="en-US" dirty="0"/>
          </a:p>
        </p:txBody>
      </p:sp>
      <p:sp>
        <p:nvSpPr>
          <p:cNvPr id="3" name="Subtitle 2"/>
          <p:cNvSpPr>
            <a:spLocks noGrp="1"/>
          </p:cNvSpPr>
          <p:nvPr>
            <p:ph type="subTitle" idx="1"/>
          </p:nvPr>
        </p:nvSpPr>
        <p:spPr/>
        <p:txBody>
          <a:bodyPr/>
          <a:lstStyle/>
          <a:p>
            <a:r>
              <a:rPr lang="en-US" dirty="0" smtClean="0"/>
              <a:t>To create more concise recipes code is often defined in methods that are stored in modules. These modules are then included within the recipe or the resources when the cookbook is loaded.</a:t>
            </a:r>
          </a:p>
          <a:p>
            <a:endParaRPr lang="en-US" dirty="0"/>
          </a:p>
          <a:p>
            <a:r>
              <a:rPr lang="en-US" dirty="0" smtClean="0"/>
              <a:t>These helper methods provide an easy way to simplify, on the surface, complicated logic that may need to be calculated or retrieved from the system.</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smtClean="0"/>
              <a:t>No Reference</a:t>
            </a:r>
          </a:p>
        </p:txBody>
      </p:sp>
    </p:spTree>
    <p:extLst>
      <p:ext uri="{BB962C8B-B14F-4D97-AF65-F5344CB8AC3E}">
        <p14:creationId xmlns:p14="http://schemas.microsoft.com/office/powerpoint/2010/main" val="132859238"/>
      </p:ext>
    </p:extLst>
  </p:cSld>
  <p:clrMapOvr>
    <a:masterClrMapping/>
  </p:clrMapOvr>
  <p:transition xmlns:p14="http://schemas.microsoft.com/office/powerpoint/2010/main" spd="med">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Include in a Class</a:t>
            </a:r>
            <a:endParaRPr lang="en-US" dirty="0"/>
          </a:p>
        </p:txBody>
      </p:sp>
      <p:sp>
        <p:nvSpPr>
          <p:cNvPr id="3" name="Subtitle 2"/>
          <p:cNvSpPr>
            <a:spLocks noGrp="1"/>
          </p:cNvSpPr>
          <p:nvPr>
            <p:ph type="subTitle" idx="1"/>
          </p:nvPr>
        </p:nvSpPr>
        <p:spPr/>
        <p:txBody>
          <a:bodyPr/>
          <a:lstStyle/>
          <a:p>
            <a:r>
              <a:rPr lang="en-US" dirty="0" smtClean="0"/>
              <a:t>Methods defined within a module is portable code that can be inserted into any context that includes them. This is often done at the start of the recipe which includes the methods into the Chef::Recipe class.</a:t>
            </a:r>
          </a:p>
          <a:p>
            <a:endParaRPr lang="en-US" dirty="0"/>
          </a:p>
          <a:p>
            <a:r>
              <a:rPr lang="en-US" dirty="0" smtClean="0"/>
              <a:t>This same tactic can be used within any class that you may choose to define.</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No Reference</a:t>
            </a:r>
          </a:p>
        </p:txBody>
      </p:sp>
    </p:spTree>
    <p:extLst>
      <p:ext uri="{BB962C8B-B14F-4D97-AF65-F5344CB8AC3E}">
        <p14:creationId xmlns:p14="http://schemas.microsoft.com/office/powerpoint/2010/main" val="3760003269"/>
      </p:ext>
    </p:extLst>
  </p:cSld>
  <p:clrMapOvr>
    <a:masterClrMapping/>
  </p:clrMapOvr>
  <p:transition xmlns:p14="http://schemas.microsoft.com/office/powerpoint/2010/mai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Unmaintainable Test Suites</a:t>
            </a:r>
            <a:endParaRPr lang="en-US" dirty="0"/>
          </a:p>
        </p:txBody>
      </p:sp>
      <p:sp>
        <p:nvSpPr>
          <p:cNvPr id="3" name="Text Placeholder 2"/>
          <p:cNvSpPr>
            <a:spLocks noGrp="1"/>
          </p:cNvSpPr>
          <p:nvPr>
            <p:ph type="body" sz="quarter" idx="12"/>
          </p:nvPr>
        </p:nvSpPr>
        <p:spPr/>
        <p:txBody>
          <a:bodyPr/>
          <a:lstStyle/>
          <a:p>
            <a:r>
              <a:rPr lang="en-US" dirty="0" smtClean="0"/>
              <a:t>As a test suite grows in size and complexity it becomes more difficult to read and maintain. This will ultimately make it more difficult to make changes to the cookbook as you will often times fight with the specifications more often than writing the code that will deliver value to the goals of our organization.</a:t>
            </a:r>
            <a:endParaRPr lang="en-US" dirty="0"/>
          </a:p>
        </p:txBody>
      </p:sp>
    </p:spTree>
    <p:extLst>
      <p:ext uri="{BB962C8B-B14F-4D97-AF65-F5344CB8AC3E}">
        <p14:creationId xmlns:p14="http://schemas.microsoft.com/office/powerpoint/2010/main" val="2817687627"/>
      </p:ext>
    </p:extLst>
  </p:cSld>
  <p:clrMapOvr>
    <a:masterClrMapping/>
  </p:clrMapOvr>
  <p:transition xmlns:p14="http://schemas.microsoft.com/office/powerpoint/2010/main" spd="med">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92500" lnSpcReduction="20000"/>
          </a:bodyPr>
          <a:lstStyle/>
          <a:p>
            <a:r>
              <a:rPr lang="en-US" dirty="0" smtClean="0"/>
              <a:t>time = </a:t>
            </a:r>
            <a:r>
              <a:rPr lang="en-US" dirty="0" err="1" smtClean="0"/>
              <a:t>Time.new</a:t>
            </a:r>
            <a:r>
              <a:rPr lang="en-US" dirty="0" smtClean="0"/>
              <a:t>( date of the constitution )</a:t>
            </a:r>
          </a:p>
          <a:p>
            <a:endParaRPr lang="en-US" dirty="0" smtClean="0"/>
          </a:p>
          <a:p>
            <a:r>
              <a:rPr lang="en-US" dirty="0" smtClean="0"/>
              <a:t>module Rights</a:t>
            </a:r>
          </a:p>
          <a:p>
            <a:r>
              <a:rPr lang="en-US" dirty="0"/>
              <a:t> </a:t>
            </a:r>
            <a:r>
              <a:rPr lang="en-US" dirty="0" smtClean="0"/>
              <a:t> </a:t>
            </a:r>
            <a:r>
              <a:rPr lang="en-US" dirty="0" err="1" smtClean="0"/>
              <a:t>def</a:t>
            </a:r>
            <a:r>
              <a:rPr lang="en-US" dirty="0" smtClean="0"/>
              <a:t> </a:t>
            </a:r>
            <a:r>
              <a:rPr lang="en-US" dirty="0" err="1"/>
              <a:t>pursuit_of_happiness</a:t>
            </a:r>
            <a:r>
              <a:rPr lang="en-US" dirty="0"/>
              <a:t> ; end</a:t>
            </a:r>
          </a:p>
          <a:p>
            <a:r>
              <a:rPr lang="en-US" dirty="0"/>
              <a:t>  </a:t>
            </a:r>
            <a:r>
              <a:rPr lang="en-US" dirty="0" err="1"/>
              <a:t>def</a:t>
            </a:r>
            <a:r>
              <a:rPr lang="en-US" dirty="0"/>
              <a:t> life ; end</a:t>
            </a:r>
          </a:p>
          <a:p>
            <a:r>
              <a:rPr lang="en-US" dirty="0"/>
              <a:t>  </a:t>
            </a:r>
            <a:r>
              <a:rPr lang="en-US" dirty="0" err="1"/>
              <a:t>def</a:t>
            </a:r>
            <a:r>
              <a:rPr lang="en-US" dirty="0"/>
              <a:t> liberty ; end</a:t>
            </a:r>
            <a:endParaRPr lang="en-US" dirty="0" smtClean="0"/>
          </a:p>
          <a:p>
            <a:r>
              <a:rPr lang="en-US" dirty="0" smtClean="0"/>
              <a:t>  </a:t>
            </a:r>
            <a:r>
              <a:rPr lang="en-US" dirty="0" err="1" smtClean="0"/>
              <a:t>def</a:t>
            </a:r>
            <a:r>
              <a:rPr lang="en-US" dirty="0" smtClean="0"/>
              <a:t> vote ; end</a:t>
            </a:r>
            <a:endParaRPr lang="en-US" dirty="0"/>
          </a:p>
          <a:p>
            <a:r>
              <a:rPr lang="en-US" dirty="0" smtClean="0"/>
              <a:t>end</a:t>
            </a:r>
          </a:p>
          <a:p>
            <a:endParaRPr lang="en-US" dirty="0"/>
          </a:p>
          <a:p>
            <a:r>
              <a:rPr lang="en-US" dirty="0" smtClean="0"/>
              <a:t>class </a:t>
            </a:r>
            <a:r>
              <a:rPr lang="en-US" dirty="0" err="1" smtClean="0"/>
              <a:t>WhiteMan</a:t>
            </a:r>
            <a:endParaRPr lang="en-US" dirty="0" smtClean="0"/>
          </a:p>
          <a:p>
            <a:r>
              <a:rPr lang="en-US" dirty="0"/>
              <a:t> </a:t>
            </a:r>
            <a:r>
              <a:rPr lang="en-US" dirty="0" smtClean="0"/>
              <a:t> include Rights</a:t>
            </a:r>
          </a:p>
          <a:p>
            <a:r>
              <a:rPr lang="en-US" dirty="0" smtClean="0"/>
              <a:t>end</a:t>
            </a:r>
          </a:p>
          <a:p>
            <a:endParaRPr lang="en-US" dirty="0"/>
          </a:p>
          <a:p>
            <a:r>
              <a:rPr lang="en-US" dirty="0" smtClean="0"/>
              <a:t>person = </a:t>
            </a:r>
            <a:r>
              <a:rPr lang="en-US" dirty="0" err="1" smtClean="0"/>
              <a:t>WhiteMan.new</a:t>
            </a:r>
            <a:endParaRPr lang="en-US" dirty="0" smtClean="0"/>
          </a:p>
          <a:p>
            <a:r>
              <a:rPr lang="en-US" dirty="0" err="1" smtClean="0"/>
              <a:t>person.vote</a:t>
            </a:r>
            <a:endParaRPr lang="en-US" dirty="0" smtClean="0"/>
          </a:p>
          <a:p>
            <a:endParaRPr lang="en-US" dirty="0"/>
          </a:p>
          <a:p>
            <a:endParaRPr lang="en-US" dirty="0"/>
          </a:p>
          <a:p>
            <a:endParaRPr lang="en-US" dirty="0"/>
          </a:p>
        </p:txBody>
      </p:sp>
    </p:spTree>
    <p:extLst>
      <p:ext uri="{BB962C8B-B14F-4D97-AF65-F5344CB8AC3E}">
        <p14:creationId xmlns:p14="http://schemas.microsoft.com/office/powerpoint/2010/main" val="476908445"/>
      </p:ext>
    </p:extLst>
  </p:cSld>
  <p:clrMapOvr>
    <a:masterClrMapping/>
  </p:clrMapOvr>
  <p:transition xmlns:p14="http://schemas.microsoft.com/office/powerpoint/2010/main" spd="med">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92500" lnSpcReduction="20000"/>
          </a:bodyPr>
          <a:lstStyle/>
          <a:p>
            <a:r>
              <a:rPr lang="en-US" dirty="0" smtClean="0"/>
              <a:t>time = </a:t>
            </a:r>
            <a:r>
              <a:rPr lang="en-US" dirty="0" err="1" smtClean="0"/>
              <a:t>Time.new</a:t>
            </a:r>
            <a:r>
              <a:rPr lang="en-US" dirty="0" smtClean="0"/>
              <a:t>( date black men were given rights )</a:t>
            </a:r>
          </a:p>
          <a:p>
            <a:endParaRPr lang="en-US" dirty="0" smtClean="0"/>
          </a:p>
          <a:p>
            <a:r>
              <a:rPr lang="en-US" dirty="0" smtClean="0"/>
              <a:t>module Rights</a:t>
            </a:r>
          </a:p>
          <a:p>
            <a:r>
              <a:rPr lang="en-US" dirty="0"/>
              <a:t> </a:t>
            </a:r>
            <a:r>
              <a:rPr lang="en-US" dirty="0" smtClean="0"/>
              <a:t> </a:t>
            </a:r>
            <a:r>
              <a:rPr lang="en-US" dirty="0" err="1" smtClean="0"/>
              <a:t>def</a:t>
            </a:r>
            <a:r>
              <a:rPr lang="en-US" dirty="0" smtClean="0"/>
              <a:t> </a:t>
            </a:r>
            <a:r>
              <a:rPr lang="en-US" dirty="0" err="1"/>
              <a:t>pursuit_of_happiness</a:t>
            </a:r>
            <a:r>
              <a:rPr lang="en-US" dirty="0"/>
              <a:t> ; end</a:t>
            </a:r>
          </a:p>
          <a:p>
            <a:r>
              <a:rPr lang="en-US" dirty="0"/>
              <a:t>  </a:t>
            </a:r>
            <a:r>
              <a:rPr lang="en-US" dirty="0" err="1"/>
              <a:t>def</a:t>
            </a:r>
            <a:r>
              <a:rPr lang="en-US" dirty="0"/>
              <a:t> life ; end</a:t>
            </a:r>
          </a:p>
          <a:p>
            <a:r>
              <a:rPr lang="en-US" dirty="0"/>
              <a:t>  </a:t>
            </a:r>
            <a:r>
              <a:rPr lang="en-US" dirty="0" err="1"/>
              <a:t>def</a:t>
            </a:r>
            <a:r>
              <a:rPr lang="en-US" dirty="0"/>
              <a:t> liberty ; end</a:t>
            </a:r>
            <a:endParaRPr lang="en-US" dirty="0" smtClean="0"/>
          </a:p>
          <a:p>
            <a:r>
              <a:rPr lang="en-US" dirty="0" smtClean="0"/>
              <a:t>  </a:t>
            </a:r>
            <a:r>
              <a:rPr lang="en-US" dirty="0" err="1" smtClean="0"/>
              <a:t>def</a:t>
            </a:r>
            <a:r>
              <a:rPr lang="en-US" dirty="0" smtClean="0"/>
              <a:t> vote ; end</a:t>
            </a:r>
            <a:endParaRPr lang="en-US" dirty="0"/>
          </a:p>
          <a:p>
            <a:r>
              <a:rPr lang="en-US" dirty="0" smtClean="0"/>
              <a:t>end</a:t>
            </a:r>
          </a:p>
          <a:p>
            <a:endParaRPr lang="en-US" dirty="0"/>
          </a:p>
          <a:p>
            <a:r>
              <a:rPr lang="en-US" dirty="0" smtClean="0"/>
              <a:t>class </a:t>
            </a:r>
            <a:r>
              <a:rPr lang="en-US" dirty="0" err="1" smtClean="0"/>
              <a:t>BlackMan</a:t>
            </a:r>
            <a:endParaRPr lang="en-US" dirty="0" smtClean="0"/>
          </a:p>
          <a:p>
            <a:r>
              <a:rPr lang="en-US" dirty="0"/>
              <a:t> </a:t>
            </a:r>
            <a:r>
              <a:rPr lang="en-US" dirty="0" smtClean="0"/>
              <a:t> include Rights</a:t>
            </a:r>
          </a:p>
          <a:p>
            <a:r>
              <a:rPr lang="en-US" dirty="0" smtClean="0"/>
              <a:t>end</a:t>
            </a:r>
          </a:p>
          <a:p>
            <a:endParaRPr lang="en-US" dirty="0"/>
          </a:p>
          <a:p>
            <a:r>
              <a:rPr lang="en-US" dirty="0"/>
              <a:t>person = </a:t>
            </a:r>
            <a:r>
              <a:rPr lang="en-US" dirty="0" err="1" smtClean="0"/>
              <a:t>BlackMan.new</a:t>
            </a:r>
            <a:endParaRPr lang="en-US" dirty="0"/>
          </a:p>
          <a:p>
            <a:r>
              <a:rPr lang="en-US" dirty="0" err="1"/>
              <a:t>person.vote</a:t>
            </a:r>
            <a:endParaRPr lang="en-US" dirty="0"/>
          </a:p>
          <a:p>
            <a:endParaRPr lang="en-US" dirty="0" smtClean="0"/>
          </a:p>
          <a:p>
            <a:endParaRPr lang="en-US" dirty="0"/>
          </a:p>
          <a:p>
            <a:endParaRPr lang="en-US" dirty="0"/>
          </a:p>
          <a:p>
            <a:endParaRPr lang="en-US" dirty="0"/>
          </a:p>
        </p:txBody>
      </p:sp>
    </p:spTree>
    <p:extLst>
      <p:ext uri="{BB962C8B-B14F-4D97-AF65-F5344CB8AC3E}">
        <p14:creationId xmlns:p14="http://schemas.microsoft.com/office/powerpoint/2010/main" val="1105083700"/>
      </p:ext>
    </p:extLst>
  </p:cSld>
  <p:clrMapOvr>
    <a:masterClrMapping/>
  </p:clrMapOvr>
  <p:transition xmlns:p14="http://schemas.microsoft.com/office/powerpoint/2010/main" spd="med">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92500" lnSpcReduction="20000"/>
          </a:bodyPr>
          <a:lstStyle/>
          <a:p>
            <a:r>
              <a:rPr lang="en-US" dirty="0" smtClean="0"/>
              <a:t>time = </a:t>
            </a:r>
            <a:r>
              <a:rPr lang="en-US" dirty="0" err="1" smtClean="0"/>
              <a:t>Time.new</a:t>
            </a:r>
            <a:r>
              <a:rPr lang="en-US" dirty="0" smtClean="0"/>
              <a:t>( date women were given rights )</a:t>
            </a:r>
          </a:p>
          <a:p>
            <a:endParaRPr lang="en-US" dirty="0" smtClean="0"/>
          </a:p>
          <a:p>
            <a:r>
              <a:rPr lang="en-US" dirty="0" smtClean="0"/>
              <a:t>module Rights</a:t>
            </a:r>
          </a:p>
          <a:p>
            <a:r>
              <a:rPr lang="en-US" dirty="0"/>
              <a:t> </a:t>
            </a:r>
            <a:r>
              <a:rPr lang="en-US" dirty="0" smtClean="0"/>
              <a:t> </a:t>
            </a:r>
            <a:r>
              <a:rPr lang="en-US" dirty="0" err="1" smtClean="0"/>
              <a:t>def</a:t>
            </a:r>
            <a:r>
              <a:rPr lang="en-US" dirty="0" smtClean="0"/>
              <a:t> </a:t>
            </a:r>
            <a:r>
              <a:rPr lang="en-US" dirty="0" err="1"/>
              <a:t>pursuit_of_happiness</a:t>
            </a:r>
            <a:r>
              <a:rPr lang="en-US" dirty="0"/>
              <a:t> ; end</a:t>
            </a:r>
          </a:p>
          <a:p>
            <a:r>
              <a:rPr lang="en-US" dirty="0"/>
              <a:t>  </a:t>
            </a:r>
            <a:r>
              <a:rPr lang="en-US" dirty="0" err="1"/>
              <a:t>def</a:t>
            </a:r>
            <a:r>
              <a:rPr lang="en-US" dirty="0"/>
              <a:t> life ; end</a:t>
            </a:r>
          </a:p>
          <a:p>
            <a:r>
              <a:rPr lang="en-US" dirty="0"/>
              <a:t>  </a:t>
            </a:r>
            <a:r>
              <a:rPr lang="en-US" dirty="0" err="1"/>
              <a:t>def</a:t>
            </a:r>
            <a:r>
              <a:rPr lang="en-US" dirty="0"/>
              <a:t> liberty ; end</a:t>
            </a:r>
            <a:endParaRPr lang="en-US" dirty="0" smtClean="0"/>
          </a:p>
          <a:p>
            <a:r>
              <a:rPr lang="en-US" dirty="0" smtClean="0"/>
              <a:t>  </a:t>
            </a:r>
            <a:r>
              <a:rPr lang="en-US" dirty="0" err="1" smtClean="0"/>
              <a:t>def</a:t>
            </a:r>
            <a:r>
              <a:rPr lang="en-US" dirty="0" smtClean="0"/>
              <a:t> vote ; end</a:t>
            </a:r>
            <a:endParaRPr lang="en-US" dirty="0"/>
          </a:p>
          <a:p>
            <a:r>
              <a:rPr lang="en-US" dirty="0" smtClean="0"/>
              <a:t>end</a:t>
            </a:r>
          </a:p>
          <a:p>
            <a:endParaRPr lang="en-US" dirty="0"/>
          </a:p>
          <a:p>
            <a:r>
              <a:rPr lang="en-US" dirty="0" smtClean="0"/>
              <a:t>class Woman</a:t>
            </a:r>
          </a:p>
          <a:p>
            <a:r>
              <a:rPr lang="en-US" dirty="0"/>
              <a:t> </a:t>
            </a:r>
            <a:r>
              <a:rPr lang="en-US" dirty="0" smtClean="0"/>
              <a:t> include Rights</a:t>
            </a:r>
          </a:p>
          <a:p>
            <a:r>
              <a:rPr lang="en-US" dirty="0" smtClean="0"/>
              <a:t>end</a:t>
            </a:r>
          </a:p>
          <a:p>
            <a:endParaRPr lang="en-US" dirty="0"/>
          </a:p>
          <a:p>
            <a:r>
              <a:rPr lang="en-US" dirty="0" smtClean="0"/>
              <a:t>person = </a:t>
            </a:r>
            <a:r>
              <a:rPr lang="en-US" dirty="0" err="1" smtClean="0"/>
              <a:t>Woman.new</a:t>
            </a:r>
            <a:endParaRPr lang="en-US" dirty="0" smtClean="0"/>
          </a:p>
          <a:p>
            <a:r>
              <a:rPr lang="en-US" dirty="0" err="1" smtClean="0"/>
              <a:t>person.vote</a:t>
            </a:r>
            <a:endParaRPr lang="en-US" dirty="0" smtClean="0"/>
          </a:p>
          <a:p>
            <a:endParaRPr lang="en-US" dirty="0"/>
          </a:p>
          <a:p>
            <a:endParaRPr lang="en-US" dirty="0"/>
          </a:p>
          <a:p>
            <a:endParaRPr lang="en-US" dirty="0"/>
          </a:p>
        </p:txBody>
      </p:sp>
    </p:spTree>
    <p:extLst>
      <p:ext uri="{BB962C8B-B14F-4D97-AF65-F5344CB8AC3E}">
        <p14:creationId xmlns:p14="http://schemas.microsoft.com/office/powerpoint/2010/main" val="3353046338"/>
      </p:ext>
    </p:extLst>
  </p:cSld>
  <p:clrMapOvr>
    <a:masterClrMapping/>
  </p:clrMapOvr>
  <p:transition xmlns:p14="http://schemas.microsoft.com/office/powerpoint/2010/main" spd="med">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85000" lnSpcReduction="2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a:t>  </a:t>
            </a:r>
            <a:r>
              <a:rPr lang="en-US" dirty="0" err="1"/>
              <a:t>def</a:t>
            </a:r>
            <a:r>
              <a:rPr lang="en-US" dirty="0"/>
              <a:t> </a:t>
            </a:r>
            <a:r>
              <a:rPr lang="en-US" dirty="0" err="1"/>
              <a:t>cherry_pick_tar_command</a:t>
            </a:r>
            <a:r>
              <a:rPr lang="en-US" dirty="0"/>
              <a:t>(</a:t>
            </a:r>
            <a:r>
              <a:rPr lang="en-US" dirty="0" err="1"/>
              <a:t>tar_args</a:t>
            </a:r>
            <a:r>
              <a:rPr lang="en-US" dirty="0"/>
              <a:t>)</a:t>
            </a:r>
          </a:p>
          <a:p>
            <a:r>
              <a:rPr lang="en-US" dirty="0"/>
              <a:t>        </a:t>
            </a:r>
            <a:r>
              <a:rPr lang="en-US" dirty="0" err="1"/>
              <a:t>cmd</a:t>
            </a:r>
            <a:r>
              <a:rPr lang="en-US" dirty="0"/>
              <a:t> = node['ark']['tar']</a:t>
            </a:r>
          </a:p>
          <a:p>
            <a:r>
              <a:rPr lang="en-US" dirty="0"/>
              <a:t>        </a:t>
            </a:r>
            <a:r>
              <a:rPr lang="en-US" dirty="0" err="1"/>
              <a:t>cmd</a:t>
            </a:r>
            <a:r>
              <a:rPr lang="en-US" dirty="0"/>
              <a:t> += " #{</a:t>
            </a:r>
            <a:r>
              <a:rPr lang="en-US" dirty="0" err="1"/>
              <a:t>tar_args</a:t>
            </a:r>
            <a:r>
              <a:rPr lang="en-US" dirty="0"/>
              <a:t>}"</a:t>
            </a:r>
          </a:p>
          <a:p>
            <a:r>
              <a:rPr lang="en-US" dirty="0"/>
              <a:t>        </a:t>
            </a:r>
            <a:r>
              <a:rPr lang="en-US" dirty="0" err="1"/>
              <a:t>cmd</a:t>
            </a:r>
            <a:r>
              <a:rPr lang="en-US" dirty="0"/>
              <a:t> += " #{</a:t>
            </a:r>
            <a:r>
              <a:rPr lang="en-US" dirty="0" err="1"/>
              <a:t>new_resource.release_file</a:t>
            </a:r>
            <a:r>
              <a:rPr lang="en-US" dirty="0"/>
              <a:t>}"</a:t>
            </a:r>
          </a:p>
          <a:p>
            <a:r>
              <a:rPr lang="en-US" dirty="0"/>
              <a:t>        </a:t>
            </a:r>
            <a:r>
              <a:rPr lang="en-US" dirty="0" err="1"/>
              <a:t>cmd</a:t>
            </a:r>
            <a:r>
              <a:rPr lang="en-US" dirty="0"/>
              <a:t> += " -C"</a:t>
            </a:r>
          </a:p>
          <a:p>
            <a:r>
              <a:rPr lang="en-US" dirty="0"/>
              <a:t>        </a:t>
            </a:r>
            <a:r>
              <a:rPr lang="en-US" dirty="0" err="1"/>
              <a:t>cmd</a:t>
            </a:r>
            <a:r>
              <a:rPr lang="en-US" dirty="0"/>
              <a:t> += " #{</a:t>
            </a:r>
            <a:r>
              <a:rPr lang="en-US" dirty="0" err="1"/>
              <a:t>new_resource.path</a:t>
            </a:r>
            <a:r>
              <a:rPr lang="en-US" dirty="0"/>
              <a:t>}"</a:t>
            </a:r>
          </a:p>
          <a:p>
            <a:r>
              <a:rPr lang="en-US" dirty="0"/>
              <a:t>        </a:t>
            </a:r>
            <a:r>
              <a:rPr lang="en-US" dirty="0" err="1"/>
              <a:t>cmd</a:t>
            </a:r>
            <a:r>
              <a:rPr lang="en-US" dirty="0"/>
              <a:t> += " #{</a:t>
            </a:r>
            <a:r>
              <a:rPr lang="en-US" dirty="0" err="1"/>
              <a:t>new_resource.creates</a:t>
            </a:r>
            <a:r>
              <a:rPr lang="en-US" dirty="0"/>
              <a:t>}"</a:t>
            </a:r>
          </a:p>
          <a:p>
            <a:r>
              <a:rPr lang="en-US" dirty="0"/>
              <a:t>        </a:t>
            </a:r>
            <a:r>
              <a:rPr lang="en-US" dirty="0" err="1"/>
              <a:t>cmd</a:t>
            </a:r>
            <a:r>
              <a:rPr lang="en-US" dirty="0"/>
              <a:t> += </a:t>
            </a:r>
            <a:r>
              <a:rPr lang="en-US" dirty="0" err="1"/>
              <a:t>tar_strip_args</a:t>
            </a:r>
            <a:endParaRPr lang="en-US" dirty="0"/>
          </a:p>
          <a:p>
            <a:r>
              <a:rPr lang="en-US" dirty="0"/>
              <a:t>        </a:t>
            </a:r>
            <a:r>
              <a:rPr lang="en-US" dirty="0" err="1"/>
              <a:t>cmd</a:t>
            </a:r>
            <a:endParaRPr lang="en-US" dirty="0"/>
          </a:p>
          <a:p>
            <a:r>
              <a:rPr lang="en-US" dirty="0"/>
              <a:t>      end</a:t>
            </a:r>
            <a:endParaRPr lang="en-US" dirty="0" smtClean="0"/>
          </a:p>
          <a:p>
            <a:r>
              <a:rPr lang="en-US" dirty="0" smtClean="0"/>
              <a:t>    end</a:t>
            </a:r>
          </a:p>
          <a:p>
            <a:r>
              <a:rPr lang="en-US" dirty="0"/>
              <a:t> </a:t>
            </a:r>
            <a:r>
              <a:rPr lang="en-US" dirty="0" smtClean="0"/>
              <a:t> end</a:t>
            </a:r>
          </a:p>
          <a:p>
            <a:r>
              <a:rPr lang="en-US" dirty="0" smtClean="0"/>
              <a:t>end</a:t>
            </a:r>
          </a:p>
        </p:txBody>
      </p:sp>
    </p:spTree>
    <p:extLst>
      <p:ext uri="{BB962C8B-B14F-4D97-AF65-F5344CB8AC3E}">
        <p14:creationId xmlns:p14="http://schemas.microsoft.com/office/powerpoint/2010/main" val="2397992876"/>
      </p:ext>
    </p:extLst>
  </p:cSld>
  <p:clrMapOvr>
    <a:masterClrMapping/>
  </p:clrMapOvr>
  <p:transition xmlns:p14="http://schemas.microsoft.com/office/powerpoint/2010/main" spd="med">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lnSpcReduction="1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err="1" smtClean="0"/>
              <a:t>def</a:t>
            </a:r>
            <a:r>
              <a:rPr lang="en-US" dirty="0"/>
              <a:t> </a:t>
            </a:r>
            <a:r>
              <a:rPr lang="en-US" dirty="0" err="1"/>
              <a:t>cherry_pick_tar_command</a:t>
            </a:r>
            <a:r>
              <a:rPr lang="en-US" dirty="0"/>
              <a:t>(</a:t>
            </a:r>
            <a:r>
              <a:rPr lang="en-US" dirty="0" err="1"/>
              <a:t>tar_args</a:t>
            </a:r>
            <a:r>
              <a:rPr lang="en-US" dirty="0" smtClean="0"/>
              <a:t>)</a:t>
            </a:r>
          </a:p>
          <a:p>
            <a:r>
              <a:rPr lang="en-US" dirty="0"/>
              <a:t> </a:t>
            </a:r>
            <a:r>
              <a:rPr lang="en-US" dirty="0" smtClean="0"/>
              <a:t>       # ... implementation</a:t>
            </a:r>
          </a:p>
          <a:p>
            <a:r>
              <a:rPr lang="en-US" dirty="0"/>
              <a:t> </a:t>
            </a:r>
            <a:r>
              <a:rPr lang="en-US" dirty="0" smtClean="0"/>
              <a:t>     end</a:t>
            </a:r>
          </a:p>
          <a:p>
            <a:r>
              <a:rPr lang="en-US" dirty="0" smtClean="0"/>
              <a:t>   end</a:t>
            </a:r>
          </a:p>
          <a:p>
            <a:r>
              <a:rPr lang="en-US" dirty="0"/>
              <a:t> </a:t>
            </a:r>
            <a:r>
              <a:rPr lang="en-US" dirty="0" smtClean="0"/>
              <a:t> end</a:t>
            </a:r>
          </a:p>
          <a:p>
            <a:r>
              <a:rPr lang="en-US" dirty="0" smtClean="0"/>
              <a:t>end</a:t>
            </a:r>
          </a:p>
          <a:p>
            <a:endParaRPr lang="en-US" dirty="0"/>
          </a:p>
          <a:p>
            <a:r>
              <a:rPr lang="en-US" dirty="0" smtClean="0"/>
              <a:t>class Subject</a:t>
            </a:r>
          </a:p>
          <a:p>
            <a:r>
              <a:rPr lang="en-US" dirty="0"/>
              <a:t> </a:t>
            </a:r>
            <a:r>
              <a:rPr lang="en-US" dirty="0" smtClean="0"/>
              <a:t> include </a:t>
            </a:r>
            <a:r>
              <a:rPr lang="en-US" dirty="0" err="1" smtClean="0"/>
              <a:t>Opscode</a:t>
            </a:r>
            <a:r>
              <a:rPr lang="en-US" dirty="0" smtClean="0"/>
              <a:t>::Ark::</a:t>
            </a:r>
            <a:r>
              <a:rPr lang="en-US" dirty="0" err="1" smtClean="0"/>
              <a:t>ProviderHelpers</a:t>
            </a:r>
            <a:endParaRPr lang="en-US" dirty="0" smtClean="0"/>
          </a:p>
          <a:p>
            <a:r>
              <a:rPr lang="en-US" dirty="0" smtClean="0"/>
              <a:t>end</a:t>
            </a:r>
            <a:endParaRPr lang="en-US" dirty="0"/>
          </a:p>
        </p:txBody>
      </p:sp>
    </p:spTree>
    <p:extLst>
      <p:ext uri="{BB962C8B-B14F-4D97-AF65-F5344CB8AC3E}">
        <p14:creationId xmlns:p14="http://schemas.microsoft.com/office/powerpoint/2010/main" val="3509260200"/>
      </p:ext>
    </p:extLst>
  </p:cSld>
  <p:clrMapOvr>
    <a:masterClrMapping/>
  </p:clrMapOvr>
  <p:transition xmlns:p14="http://schemas.microsoft.com/office/powerpoint/2010/main" spd="med">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smtClean="0"/>
              <a:t>class </a:t>
            </a:r>
            <a:r>
              <a:rPr lang="en-US" dirty="0"/>
              <a:t>Subject</a:t>
            </a:r>
          </a:p>
          <a:p>
            <a:r>
              <a:rPr lang="en-US" dirty="0"/>
              <a:t>  include </a:t>
            </a:r>
            <a:r>
              <a:rPr lang="en-US" dirty="0" err="1"/>
              <a:t>Opscode</a:t>
            </a:r>
            <a:r>
              <a:rPr lang="en-US" dirty="0"/>
              <a:t>::Ark::</a:t>
            </a:r>
            <a:r>
              <a:rPr lang="en-US" dirty="0" err="1"/>
              <a:t>ProviderHelpers</a:t>
            </a:r>
            <a:endParaRPr lang="en-US" dirty="0"/>
          </a:p>
          <a:p>
            <a:r>
              <a:rPr lang="en-US" dirty="0"/>
              <a:t>end</a:t>
            </a:r>
          </a:p>
          <a:p>
            <a:endParaRPr lang="en-US" dirty="0"/>
          </a:p>
          <a:p>
            <a:r>
              <a:rPr lang="en-US" dirty="0" err="1" smtClean="0"/>
              <a:t>subject.cherry_pick_tar_command</a:t>
            </a:r>
            <a:r>
              <a:rPr lang="en-US" dirty="0"/>
              <a:t>(</a:t>
            </a:r>
            <a:r>
              <a:rPr lang="en-US" dirty="0" err="1" smtClean="0"/>
              <a:t>tar_args</a:t>
            </a:r>
            <a:r>
              <a:rPr lang="en-US" dirty="0" smtClean="0"/>
              <a:t>)</a:t>
            </a:r>
          </a:p>
          <a:p>
            <a:endParaRPr lang="en-US" dirty="0"/>
          </a:p>
          <a:p>
            <a:r>
              <a:rPr lang="en-US" dirty="0" smtClean="0"/>
              <a:t># ERROR subject does not have the method node</a:t>
            </a:r>
          </a:p>
          <a:p>
            <a:r>
              <a:rPr lang="en-US" dirty="0" smtClean="0"/>
              <a:t># ERROR subject does not have the method </a:t>
            </a:r>
            <a:r>
              <a:rPr lang="en-US" dirty="0" err="1" smtClean="0"/>
              <a:t>tar_strip_args</a:t>
            </a:r>
            <a:endParaRPr lang="en-US" dirty="0" smtClean="0"/>
          </a:p>
          <a:p>
            <a:r>
              <a:rPr lang="en-US" dirty="0"/>
              <a:t># ERROR subject does not have the method </a:t>
            </a:r>
            <a:r>
              <a:rPr lang="en-US" dirty="0" err="1" smtClean="0"/>
              <a:t>new_resource</a:t>
            </a:r>
            <a:endParaRPr lang="en-US" dirty="0"/>
          </a:p>
          <a:p>
            <a:r>
              <a:rPr lang="en-US" dirty="0" smtClean="0"/>
              <a:t> </a:t>
            </a:r>
            <a:endParaRPr lang="en-US" dirty="0"/>
          </a:p>
        </p:txBody>
      </p:sp>
    </p:spTree>
    <p:extLst>
      <p:ext uri="{BB962C8B-B14F-4D97-AF65-F5344CB8AC3E}">
        <p14:creationId xmlns:p14="http://schemas.microsoft.com/office/powerpoint/2010/main" val="4242190510"/>
      </p:ext>
    </p:extLst>
  </p:cSld>
  <p:clrMapOvr>
    <a:masterClrMapping/>
  </p:clrMapOvr>
  <p:transition xmlns:p14="http://schemas.microsoft.com/office/powerpoint/2010/main" spd="med">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85000" lnSpcReduction="2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a:t>  </a:t>
            </a:r>
            <a:r>
              <a:rPr lang="en-US" dirty="0" err="1"/>
              <a:t>def</a:t>
            </a:r>
            <a:r>
              <a:rPr lang="en-US" dirty="0"/>
              <a:t> </a:t>
            </a:r>
            <a:r>
              <a:rPr lang="en-US" dirty="0" err="1"/>
              <a:t>cherry_pick_tar_command</a:t>
            </a:r>
            <a:r>
              <a:rPr lang="en-US" dirty="0"/>
              <a:t>(</a:t>
            </a:r>
            <a:r>
              <a:rPr lang="en-US" dirty="0" err="1"/>
              <a:t>tar_args</a:t>
            </a:r>
            <a:r>
              <a:rPr lang="en-US" dirty="0"/>
              <a:t>)</a:t>
            </a:r>
          </a:p>
          <a:p>
            <a:r>
              <a:rPr lang="en-US" dirty="0"/>
              <a:t>        </a:t>
            </a:r>
            <a:r>
              <a:rPr lang="en-US" dirty="0" err="1"/>
              <a:t>cmd</a:t>
            </a:r>
            <a:r>
              <a:rPr lang="en-US" dirty="0"/>
              <a:t> = node['ark']['tar']</a:t>
            </a:r>
          </a:p>
          <a:p>
            <a:r>
              <a:rPr lang="en-US" dirty="0"/>
              <a:t>        </a:t>
            </a:r>
            <a:r>
              <a:rPr lang="en-US" dirty="0" err="1"/>
              <a:t>cmd</a:t>
            </a:r>
            <a:r>
              <a:rPr lang="en-US" dirty="0"/>
              <a:t> += " #{</a:t>
            </a:r>
            <a:r>
              <a:rPr lang="en-US" dirty="0" err="1"/>
              <a:t>tar_args</a:t>
            </a:r>
            <a:r>
              <a:rPr lang="en-US" dirty="0"/>
              <a:t>}"</a:t>
            </a:r>
          </a:p>
          <a:p>
            <a:r>
              <a:rPr lang="en-US" dirty="0"/>
              <a:t>        </a:t>
            </a:r>
            <a:r>
              <a:rPr lang="en-US" dirty="0" err="1"/>
              <a:t>cmd</a:t>
            </a:r>
            <a:r>
              <a:rPr lang="en-US" dirty="0"/>
              <a:t> += " #{</a:t>
            </a:r>
            <a:r>
              <a:rPr lang="en-US" dirty="0" err="1"/>
              <a:t>new_resource.release_file</a:t>
            </a:r>
            <a:r>
              <a:rPr lang="en-US" dirty="0"/>
              <a:t>}"</a:t>
            </a:r>
          </a:p>
          <a:p>
            <a:r>
              <a:rPr lang="en-US" dirty="0"/>
              <a:t>        </a:t>
            </a:r>
            <a:r>
              <a:rPr lang="en-US" dirty="0" err="1"/>
              <a:t>cmd</a:t>
            </a:r>
            <a:r>
              <a:rPr lang="en-US" dirty="0"/>
              <a:t> += " -C"</a:t>
            </a:r>
          </a:p>
          <a:p>
            <a:r>
              <a:rPr lang="en-US" dirty="0"/>
              <a:t>        </a:t>
            </a:r>
            <a:r>
              <a:rPr lang="en-US" dirty="0" err="1"/>
              <a:t>cmd</a:t>
            </a:r>
            <a:r>
              <a:rPr lang="en-US" dirty="0"/>
              <a:t> += " #{</a:t>
            </a:r>
            <a:r>
              <a:rPr lang="en-US" dirty="0" err="1"/>
              <a:t>new_resource.path</a:t>
            </a:r>
            <a:r>
              <a:rPr lang="en-US" dirty="0"/>
              <a:t>}"</a:t>
            </a:r>
          </a:p>
          <a:p>
            <a:r>
              <a:rPr lang="en-US" dirty="0"/>
              <a:t>        </a:t>
            </a:r>
            <a:r>
              <a:rPr lang="en-US" dirty="0" err="1"/>
              <a:t>cmd</a:t>
            </a:r>
            <a:r>
              <a:rPr lang="en-US" dirty="0"/>
              <a:t> += " #{</a:t>
            </a:r>
            <a:r>
              <a:rPr lang="en-US" dirty="0" err="1"/>
              <a:t>new_resource.creates</a:t>
            </a:r>
            <a:r>
              <a:rPr lang="en-US" dirty="0"/>
              <a:t>}"</a:t>
            </a:r>
          </a:p>
          <a:p>
            <a:r>
              <a:rPr lang="en-US" dirty="0"/>
              <a:t>        </a:t>
            </a:r>
            <a:r>
              <a:rPr lang="en-US" dirty="0" err="1"/>
              <a:t>cmd</a:t>
            </a:r>
            <a:r>
              <a:rPr lang="en-US" dirty="0"/>
              <a:t> += </a:t>
            </a:r>
            <a:r>
              <a:rPr lang="en-US" dirty="0" err="1"/>
              <a:t>tar_strip_args</a:t>
            </a:r>
            <a:endParaRPr lang="en-US" dirty="0"/>
          </a:p>
          <a:p>
            <a:r>
              <a:rPr lang="en-US" dirty="0"/>
              <a:t>        </a:t>
            </a:r>
            <a:r>
              <a:rPr lang="en-US" dirty="0" err="1"/>
              <a:t>cmd</a:t>
            </a:r>
            <a:endParaRPr lang="en-US" dirty="0"/>
          </a:p>
          <a:p>
            <a:r>
              <a:rPr lang="en-US" dirty="0"/>
              <a:t>      end</a:t>
            </a:r>
            <a:endParaRPr lang="en-US" dirty="0" smtClean="0"/>
          </a:p>
          <a:p>
            <a:r>
              <a:rPr lang="en-US" dirty="0" smtClean="0"/>
              <a:t>    end</a:t>
            </a:r>
          </a:p>
          <a:p>
            <a:r>
              <a:rPr lang="en-US" dirty="0"/>
              <a:t> </a:t>
            </a:r>
            <a:r>
              <a:rPr lang="en-US" dirty="0" smtClean="0"/>
              <a:t> end</a:t>
            </a:r>
          </a:p>
          <a:p>
            <a:r>
              <a:rPr lang="en-US" dirty="0" smtClean="0"/>
              <a:t>end</a:t>
            </a:r>
          </a:p>
        </p:txBody>
      </p:sp>
    </p:spTree>
    <p:extLst>
      <p:ext uri="{BB962C8B-B14F-4D97-AF65-F5344CB8AC3E}">
        <p14:creationId xmlns:p14="http://schemas.microsoft.com/office/powerpoint/2010/main" val="3456171323"/>
      </p:ext>
    </p:extLst>
  </p:cSld>
  <p:clrMapOvr>
    <a:masterClrMapping/>
  </p:clrMapOvr>
  <p:transition xmlns:p14="http://schemas.microsoft.com/office/powerpoint/2010/main" spd="med">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85000" lnSpcReduction="20000"/>
          </a:bodyPr>
          <a:lstStyle/>
          <a:p>
            <a:r>
              <a:rPr lang="en-US" dirty="0" smtClean="0"/>
              <a:t>class </a:t>
            </a:r>
            <a:r>
              <a:rPr lang="en-US" dirty="0"/>
              <a:t>Subject</a:t>
            </a:r>
          </a:p>
          <a:p>
            <a:r>
              <a:rPr lang="en-US" dirty="0"/>
              <a:t>  include </a:t>
            </a:r>
            <a:r>
              <a:rPr lang="en-US" dirty="0" err="1"/>
              <a:t>Opscode</a:t>
            </a:r>
            <a:r>
              <a:rPr lang="en-US" dirty="0"/>
              <a:t>::Ark::</a:t>
            </a:r>
            <a:r>
              <a:rPr lang="en-US" dirty="0" err="1" smtClean="0"/>
              <a:t>ProviderHelpers</a:t>
            </a:r>
            <a:endParaRPr lang="en-US" dirty="0" smtClean="0"/>
          </a:p>
          <a:p>
            <a:r>
              <a:rPr lang="en-US" dirty="0"/>
              <a:t> </a:t>
            </a:r>
            <a:r>
              <a:rPr lang="en-US" dirty="0" smtClean="0"/>
              <a:t> </a:t>
            </a:r>
            <a:r>
              <a:rPr lang="en-US" dirty="0" err="1" smtClean="0"/>
              <a:t>def</a:t>
            </a:r>
            <a:r>
              <a:rPr lang="en-US" dirty="0" smtClean="0"/>
              <a:t> node</a:t>
            </a:r>
          </a:p>
          <a:p>
            <a:r>
              <a:rPr lang="en-US" dirty="0" smtClean="0"/>
              <a:t>    { 'ark' =&gt; { 'tar' =&gt; '/bin/tar' } }</a:t>
            </a:r>
            <a:endParaRPr lang="en-US" dirty="0"/>
          </a:p>
          <a:p>
            <a:r>
              <a:rPr lang="en-US" dirty="0" smtClean="0"/>
              <a:t>  end</a:t>
            </a:r>
          </a:p>
          <a:p>
            <a:r>
              <a:rPr lang="en-US" dirty="0"/>
              <a:t> </a:t>
            </a:r>
            <a:r>
              <a:rPr lang="en-US" dirty="0" smtClean="0"/>
              <a:t> </a:t>
            </a:r>
          </a:p>
          <a:p>
            <a:r>
              <a:rPr lang="en-US" dirty="0"/>
              <a:t> </a:t>
            </a:r>
            <a:r>
              <a:rPr lang="en-US" dirty="0" smtClean="0"/>
              <a:t> </a:t>
            </a:r>
            <a:r>
              <a:rPr lang="en-US" dirty="0" err="1" smtClean="0"/>
              <a:t>def</a:t>
            </a:r>
            <a:r>
              <a:rPr lang="en-US" dirty="0" smtClean="0"/>
              <a:t> </a:t>
            </a:r>
            <a:r>
              <a:rPr lang="en-US" dirty="0" err="1"/>
              <a:t>tar_strip_args</a:t>
            </a:r>
            <a:endParaRPr lang="en-US" dirty="0"/>
          </a:p>
          <a:p>
            <a:r>
              <a:rPr lang="en-US" dirty="0"/>
              <a:t>    '</a:t>
            </a:r>
            <a:r>
              <a:rPr lang="en-US" dirty="0" err="1"/>
              <a:t>sure_why_not_strip_the_args</a:t>
            </a:r>
            <a:r>
              <a:rPr lang="en-US" dirty="0"/>
              <a:t>'</a:t>
            </a:r>
          </a:p>
          <a:p>
            <a:r>
              <a:rPr lang="en-US" dirty="0"/>
              <a:t>  end</a:t>
            </a:r>
            <a:endParaRPr lang="en-US" dirty="0" smtClean="0"/>
          </a:p>
          <a:p>
            <a:r>
              <a:rPr lang="en-US" dirty="0"/>
              <a:t> </a:t>
            </a:r>
            <a:r>
              <a:rPr lang="en-US" dirty="0" smtClean="0"/>
              <a:t> </a:t>
            </a:r>
          </a:p>
          <a:p>
            <a:r>
              <a:rPr lang="en-US" dirty="0" smtClean="0"/>
              <a:t>  </a:t>
            </a:r>
            <a:r>
              <a:rPr lang="en-US" dirty="0" err="1" smtClean="0"/>
              <a:t>def</a:t>
            </a:r>
            <a:r>
              <a:rPr lang="en-US" dirty="0" smtClean="0"/>
              <a:t> </a:t>
            </a:r>
            <a:r>
              <a:rPr lang="en-US" dirty="0" err="1" smtClean="0"/>
              <a:t>new_resource</a:t>
            </a:r>
            <a:endParaRPr lang="en-US" dirty="0" smtClean="0"/>
          </a:p>
          <a:p>
            <a:r>
              <a:rPr lang="en-US" dirty="0" smtClean="0"/>
              <a:t>    # This is where it gets more complicated ...</a:t>
            </a:r>
            <a:endParaRPr lang="en-US" dirty="0"/>
          </a:p>
          <a:p>
            <a:r>
              <a:rPr lang="en-US" dirty="0"/>
              <a:t> </a:t>
            </a:r>
            <a:r>
              <a:rPr lang="en-US" dirty="0" smtClean="0"/>
              <a:t> end</a:t>
            </a:r>
            <a:endParaRPr lang="en-US" dirty="0"/>
          </a:p>
          <a:p>
            <a:r>
              <a:rPr lang="en-US" dirty="0"/>
              <a:t>end</a:t>
            </a:r>
          </a:p>
          <a:p>
            <a:endParaRPr lang="en-US" dirty="0"/>
          </a:p>
          <a:p>
            <a:r>
              <a:rPr lang="en-US" dirty="0" err="1" smtClean="0"/>
              <a:t>subject.cherry_pick_tar_command</a:t>
            </a:r>
            <a:r>
              <a:rPr lang="en-US" dirty="0"/>
              <a:t>(</a:t>
            </a:r>
            <a:r>
              <a:rPr lang="en-US" dirty="0" err="1" smtClean="0"/>
              <a:t>tar_args</a:t>
            </a:r>
            <a:r>
              <a:rPr lang="en-US" dirty="0" smtClean="0"/>
              <a:t>)</a:t>
            </a:r>
          </a:p>
          <a:p>
            <a:r>
              <a:rPr lang="en-US" dirty="0" smtClean="0"/>
              <a:t> </a:t>
            </a:r>
            <a:endParaRPr lang="en-US" dirty="0"/>
          </a:p>
        </p:txBody>
      </p:sp>
    </p:spTree>
    <p:extLst>
      <p:ext uri="{BB962C8B-B14F-4D97-AF65-F5344CB8AC3E}">
        <p14:creationId xmlns:p14="http://schemas.microsoft.com/office/powerpoint/2010/main" val="3718701164"/>
      </p:ext>
    </p:extLst>
  </p:cSld>
  <p:clrMapOvr>
    <a:masterClrMapping/>
  </p:clrMapOvr>
  <p:transition xmlns:p14="http://schemas.microsoft.com/office/powerpoint/2010/main" spd="med">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85000" lnSpcReduction="20000"/>
          </a:bodyPr>
          <a:lstStyle/>
          <a:p>
            <a:r>
              <a:rPr lang="en-US" dirty="0"/>
              <a:t>module </a:t>
            </a:r>
            <a:r>
              <a:rPr lang="en-US" dirty="0" err="1"/>
              <a:t>Opscode</a:t>
            </a:r>
            <a:endParaRPr lang="en-US" dirty="0"/>
          </a:p>
          <a:p>
            <a:r>
              <a:rPr lang="en-US" dirty="0"/>
              <a:t>  module Ark</a:t>
            </a:r>
          </a:p>
          <a:p>
            <a:r>
              <a:rPr lang="en-US" dirty="0"/>
              <a:t>    module </a:t>
            </a:r>
            <a:r>
              <a:rPr lang="en-US" dirty="0" err="1" smtClean="0"/>
              <a:t>ProviderHelpers</a:t>
            </a:r>
            <a:endParaRPr lang="en-US" dirty="0"/>
          </a:p>
          <a:p>
            <a:r>
              <a:rPr lang="en-US" dirty="0" smtClean="0"/>
              <a:t>     </a:t>
            </a:r>
            <a:r>
              <a:rPr lang="en-US" dirty="0"/>
              <a:t>  </a:t>
            </a:r>
            <a:r>
              <a:rPr lang="en-US" dirty="0" err="1"/>
              <a:t>def</a:t>
            </a:r>
            <a:r>
              <a:rPr lang="en-US" dirty="0"/>
              <a:t> </a:t>
            </a:r>
            <a:r>
              <a:rPr lang="en-US" dirty="0" err="1"/>
              <a:t>cherry_pick_tar_command</a:t>
            </a:r>
            <a:r>
              <a:rPr lang="en-US" dirty="0"/>
              <a:t>(</a:t>
            </a:r>
            <a:r>
              <a:rPr lang="en-US" dirty="0" err="1"/>
              <a:t>tar_args</a:t>
            </a:r>
            <a:r>
              <a:rPr lang="en-US" dirty="0"/>
              <a:t>)</a:t>
            </a:r>
          </a:p>
          <a:p>
            <a:r>
              <a:rPr lang="en-US" dirty="0"/>
              <a:t>        </a:t>
            </a:r>
            <a:r>
              <a:rPr lang="en-US" dirty="0" err="1"/>
              <a:t>cmd</a:t>
            </a:r>
            <a:r>
              <a:rPr lang="en-US" dirty="0"/>
              <a:t> = node['ark']['tar']</a:t>
            </a:r>
          </a:p>
          <a:p>
            <a:r>
              <a:rPr lang="en-US" dirty="0"/>
              <a:t>        </a:t>
            </a:r>
            <a:r>
              <a:rPr lang="en-US" dirty="0" err="1"/>
              <a:t>cmd</a:t>
            </a:r>
            <a:r>
              <a:rPr lang="en-US" dirty="0"/>
              <a:t> += " #{</a:t>
            </a:r>
            <a:r>
              <a:rPr lang="en-US" dirty="0" err="1"/>
              <a:t>tar_args</a:t>
            </a:r>
            <a:r>
              <a:rPr lang="en-US" dirty="0"/>
              <a:t>}"</a:t>
            </a:r>
          </a:p>
          <a:p>
            <a:r>
              <a:rPr lang="en-US" dirty="0"/>
              <a:t>        </a:t>
            </a:r>
            <a:r>
              <a:rPr lang="en-US" dirty="0" err="1"/>
              <a:t>cmd</a:t>
            </a:r>
            <a:r>
              <a:rPr lang="en-US" dirty="0"/>
              <a:t> += " #{</a:t>
            </a:r>
            <a:r>
              <a:rPr lang="en-US" dirty="0" err="1"/>
              <a:t>new_resource.release_file</a:t>
            </a:r>
            <a:r>
              <a:rPr lang="en-US" dirty="0"/>
              <a:t>}"</a:t>
            </a:r>
          </a:p>
          <a:p>
            <a:r>
              <a:rPr lang="en-US" dirty="0"/>
              <a:t>        </a:t>
            </a:r>
            <a:r>
              <a:rPr lang="en-US" dirty="0" err="1"/>
              <a:t>cmd</a:t>
            </a:r>
            <a:r>
              <a:rPr lang="en-US" dirty="0"/>
              <a:t> += " -C"</a:t>
            </a:r>
          </a:p>
          <a:p>
            <a:r>
              <a:rPr lang="en-US" dirty="0"/>
              <a:t>        </a:t>
            </a:r>
            <a:r>
              <a:rPr lang="en-US" dirty="0" err="1"/>
              <a:t>cmd</a:t>
            </a:r>
            <a:r>
              <a:rPr lang="en-US" dirty="0"/>
              <a:t> += " #{</a:t>
            </a:r>
            <a:r>
              <a:rPr lang="en-US" dirty="0" err="1"/>
              <a:t>new_resource.path</a:t>
            </a:r>
            <a:r>
              <a:rPr lang="en-US" dirty="0"/>
              <a:t>}"</a:t>
            </a:r>
          </a:p>
          <a:p>
            <a:r>
              <a:rPr lang="en-US" dirty="0"/>
              <a:t>        </a:t>
            </a:r>
            <a:r>
              <a:rPr lang="en-US" dirty="0" err="1"/>
              <a:t>cmd</a:t>
            </a:r>
            <a:r>
              <a:rPr lang="en-US" dirty="0"/>
              <a:t> += " #{</a:t>
            </a:r>
            <a:r>
              <a:rPr lang="en-US" dirty="0" err="1"/>
              <a:t>new_resource.creates</a:t>
            </a:r>
            <a:r>
              <a:rPr lang="en-US" dirty="0"/>
              <a:t>}"</a:t>
            </a:r>
          </a:p>
          <a:p>
            <a:r>
              <a:rPr lang="en-US" dirty="0"/>
              <a:t>        </a:t>
            </a:r>
            <a:r>
              <a:rPr lang="en-US" dirty="0" err="1"/>
              <a:t>cmd</a:t>
            </a:r>
            <a:r>
              <a:rPr lang="en-US" dirty="0"/>
              <a:t> += </a:t>
            </a:r>
            <a:r>
              <a:rPr lang="en-US" dirty="0" err="1"/>
              <a:t>tar_strip_args</a:t>
            </a:r>
            <a:endParaRPr lang="en-US" dirty="0"/>
          </a:p>
          <a:p>
            <a:r>
              <a:rPr lang="en-US" dirty="0"/>
              <a:t>        </a:t>
            </a:r>
            <a:r>
              <a:rPr lang="en-US" dirty="0" err="1"/>
              <a:t>cmd</a:t>
            </a:r>
            <a:endParaRPr lang="en-US" dirty="0"/>
          </a:p>
          <a:p>
            <a:r>
              <a:rPr lang="en-US" dirty="0"/>
              <a:t>      end</a:t>
            </a:r>
            <a:endParaRPr lang="en-US" dirty="0" smtClean="0"/>
          </a:p>
          <a:p>
            <a:r>
              <a:rPr lang="en-US" dirty="0" smtClean="0"/>
              <a:t>    end</a:t>
            </a:r>
          </a:p>
          <a:p>
            <a:r>
              <a:rPr lang="en-US" dirty="0"/>
              <a:t> </a:t>
            </a:r>
            <a:r>
              <a:rPr lang="en-US" dirty="0" smtClean="0"/>
              <a:t> end</a:t>
            </a:r>
          </a:p>
          <a:p>
            <a:r>
              <a:rPr lang="en-US" dirty="0" smtClean="0"/>
              <a:t>end</a:t>
            </a:r>
          </a:p>
        </p:txBody>
      </p:sp>
    </p:spTree>
    <p:extLst>
      <p:ext uri="{BB962C8B-B14F-4D97-AF65-F5344CB8AC3E}">
        <p14:creationId xmlns:p14="http://schemas.microsoft.com/office/powerpoint/2010/main" val="4241530185"/>
      </p:ext>
    </p:extLst>
  </p:cSld>
  <p:clrMapOvr>
    <a:masterClrMapping/>
  </p:clrMapOvr>
  <p:transition xmlns:p14="http://schemas.microsoft.com/office/powerpoint/2010/main" spd="med">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77500" lnSpcReduction="20000"/>
          </a:bodyPr>
          <a:lstStyle/>
          <a:p>
            <a:r>
              <a:rPr lang="en-US" dirty="0" smtClean="0"/>
              <a:t>class </a:t>
            </a:r>
            <a:r>
              <a:rPr lang="en-US" dirty="0"/>
              <a:t>Subject</a:t>
            </a:r>
          </a:p>
          <a:p>
            <a:r>
              <a:rPr lang="en-US" dirty="0"/>
              <a:t>  include </a:t>
            </a:r>
            <a:r>
              <a:rPr lang="en-US" dirty="0" err="1"/>
              <a:t>Opscode</a:t>
            </a:r>
            <a:r>
              <a:rPr lang="en-US" dirty="0"/>
              <a:t>::Ark::</a:t>
            </a:r>
            <a:r>
              <a:rPr lang="en-US" dirty="0" err="1" smtClean="0"/>
              <a:t>ProviderHelpers</a:t>
            </a:r>
            <a:endParaRPr lang="en-US" dirty="0" smtClean="0"/>
          </a:p>
          <a:p>
            <a:r>
              <a:rPr lang="en-US" dirty="0"/>
              <a:t> </a:t>
            </a:r>
            <a:r>
              <a:rPr lang="en-US" dirty="0" smtClean="0"/>
              <a:t> </a:t>
            </a:r>
            <a:r>
              <a:rPr lang="en-US" dirty="0" err="1" smtClean="0"/>
              <a:t>def</a:t>
            </a:r>
            <a:r>
              <a:rPr lang="en-US" dirty="0" smtClean="0"/>
              <a:t> node</a:t>
            </a:r>
          </a:p>
          <a:p>
            <a:r>
              <a:rPr lang="en-US" dirty="0" smtClean="0"/>
              <a:t>    { 'ark' =&gt; { 'tar' =&gt; '/bin/tar' } }</a:t>
            </a:r>
            <a:endParaRPr lang="en-US" dirty="0"/>
          </a:p>
          <a:p>
            <a:r>
              <a:rPr lang="en-US" dirty="0" smtClean="0"/>
              <a:t>  end</a:t>
            </a:r>
          </a:p>
          <a:p>
            <a:r>
              <a:rPr lang="en-US" dirty="0" smtClean="0"/>
              <a:t>  </a:t>
            </a:r>
            <a:r>
              <a:rPr lang="en-US" dirty="0" err="1" smtClean="0"/>
              <a:t>def</a:t>
            </a:r>
            <a:r>
              <a:rPr lang="en-US" dirty="0" smtClean="0"/>
              <a:t> </a:t>
            </a:r>
            <a:r>
              <a:rPr lang="en-US" dirty="0" err="1" smtClean="0"/>
              <a:t>tar_strip_args</a:t>
            </a:r>
            <a:endParaRPr lang="en-US" dirty="0"/>
          </a:p>
          <a:p>
            <a:r>
              <a:rPr lang="en-US" dirty="0" smtClean="0"/>
              <a:t>    '</a:t>
            </a:r>
            <a:r>
              <a:rPr lang="en-US" dirty="0" err="1" smtClean="0"/>
              <a:t>sure_why_not_strip_the_args</a:t>
            </a:r>
            <a:r>
              <a:rPr lang="en-US" dirty="0" smtClean="0"/>
              <a:t>'</a:t>
            </a:r>
          </a:p>
          <a:p>
            <a:r>
              <a:rPr lang="en-US" dirty="0" smtClean="0"/>
              <a:t>  end</a:t>
            </a:r>
          </a:p>
          <a:p>
            <a:r>
              <a:rPr lang="en-US" dirty="0"/>
              <a:t> </a:t>
            </a:r>
            <a:r>
              <a:rPr lang="en-US" dirty="0" smtClean="0"/>
              <a:t> </a:t>
            </a:r>
            <a:r>
              <a:rPr lang="en-US" dirty="0" err="1" smtClean="0"/>
              <a:t>def</a:t>
            </a:r>
            <a:r>
              <a:rPr lang="en-US" dirty="0" smtClean="0"/>
              <a:t> </a:t>
            </a:r>
            <a:r>
              <a:rPr lang="en-US" dirty="0" err="1" smtClean="0"/>
              <a:t>new_resource</a:t>
            </a:r>
            <a:endParaRPr lang="en-US" dirty="0" smtClean="0"/>
          </a:p>
          <a:p>
            <a:r>
              <a:rPr lang="en-US" dirty="0"/>
              <a:t> </a:t>
            </a:r>
            <a:r>
              <a:rPr lang="en-US" dirty="0" smtClean="0"/>
              <a:t>   require '</a:t>
            </a:r>
            <a:r>
              <a:rPr lang="en-US" dirty="0" err="1" smtClean="0"/>
              <a:t>ostruct</a:t>
            </a:r>
            <a:r>
              <a:rPr lang="en-US" dirty="0" smtClean="0"/>
              <a:t>'</a:t>
            </a:r>
          </a:p>
          <a:p>
            <a:r>
              <a:rPr lang="en-US" dirty="0"/>
              <a:t> </a:t>
            </a:r>
            <a:r>
              <a:rPr lang="en-US" dirty="0" smtClean="0"/>
              <a:t>   </a:t>
            </a:r>
            <a:r>
              <a:rPr lang="en-US" dirty="0" err="1" smtClean="0"/>
              <a:t>OpenStruct.new</a:t>
            </a:r>
            <a:r>
              <a:rPr lang="en-US" dirty="0" smtClean="0"/>
              <a:t>(</a:t>
            </a:r>
            <a:r>
              <a:rPr lang="en-US" dirty="0" err="1" smtClean="0"/>
              <a:t>release_file</a:t>
            </a:r>
            <a:r>
              <a:rPr lang="en-US" dirty="0" smtClean="0"/>
              <a:t>: 'file', </a:t>
            </a:r>
          </a:p>
          <a:p>
            <a:r>
              <a:rPr lang="en-US" dirty="0"/>
              <a:t> </a:t>
            </a:r>
            <a:r>
              <a:rPr lang="en-US" dirty="0" smtClean="0"/>
              <a:t>                  path: 'path', </a:t>
            </a:r>
          </a:p>
          <a:p>
            <a:r>
              <a:rPr lang="en-US" dirty="0"/>
              <a:t> </a:t>
            </a:r>
            <a:r>
              <a:rPr lang="en-US" dirty="0" smtClean="0"/>
              <a:t>                  creates: '</a:t>
            </a:r>
            <a:r>
              <a:rPr lang="en-US" dirty="0" err="1" smtClean="0"/>
              <a:t>sure_why_not</a:t>
            </a:r>
            <a:r>
              <a:rPr lang="en-US" dirty="0" smtClean="0"/>
              <a:t>')</a:t>
            </a:r>
          </a:p>
          <a:p>
            <a:r>
              <a:rPr lang="en-US" dirty="0" smtClean="0"/>
              <a:t>  end</a:t>
            </a:r>
            <a:endParaRPr lang="en-US" dirty="0"/>
          </a:p>
          <a:p>
            <a:r>
              <a:rPr lang="en-US" dirty="0"/>
              <a:t>end</a:t>
            </a:r>
          </a:p>
          <a:p>
            <a:endParaRPr lang="en-US" dirty="0"/>
          </a:p>
          <a:p>
            <a:r>
              <a:rPr lang="en-US" dirty="0" err="1" smtClean="0"/>
              <a:t>subject.cherry_pick_tar_command</a:t>
            </a:r>
            <a:r>
              <a:rPr lang="en-US" dirty="0"/>
              <a:t>(</a:t>
            </a:r>
            <a:r>
              <a:rPr lang="en-US" dirty="0" err="1" smtClean="0"/>
              <a:t>tar_args</a:t>
            </a:r>
            <a:r>
              <a:rPr lang="en-US" dirty="0" smtClean="0"/>
              <a:t>)</a:t>
            </a:r>
          </a:p>
          <a:p>
            <a:r>
              <a:rPr lang="en-US" dirty="0" smtClean="0"/>
              <a:t> </a:t>
            </a:r>
            <a:endParaRPr lang="en-US" dirty="0"/>
          </a:p>
        </p:txBody>
      </p:sp>
    </p:spTree>
    <p:extLst>
      <p:ext uri="{BB962C8B-B14F-4D97-AF65-F5344CB8AC3E}">
        <p14:creationId xmlns:p14="http://schemas.microsoft.com/office/powerpoint/2010/main" val="2018525411"/>
      </p:ext>
    </p:extLst>
  </p:cSld>
  <p:clrMapOvr>
    <a:masterClrMapping/>
  </p:clrMapOvr>
  <p:transition xmlns:p14="http://schemas.microsoft.com/office/powerpoint/2010/mai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3591752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Stubs and </a:t>
            </a:r>
            <a:r>
              <a:rPr lang="en-US" dirty="0" smtClean="0"/>
              <a:t>Doubles</a:t>
            </a:r>
            <a:endParaRPr lang="en-US" dirty="0"/>
          </a:p>
        </p:txBody>
      </p:sp>
      <p:sp>
        <p:nvSpPr>
          <p:cNvPr id="3" name="Subtitle 2"/>
          <p:cNvSpPr>
            <a:spLocks noGrp="1"/>
          </p:cNvSpPr>
          <p:nvPr>
            <p:ph type="subTitle" idx="1"/>
          </p:nvPr>
        </p:nvSpPr>
        <p:spPr/>
        <p:txBody>
          <a:bodyPr/>
          <a:lstStyle/>
          <a:p>
            <a:r>
              <a:rPr lang="en-US" dirty="0" smtClean="0"/>
              <a:t>Generating a class for every scenario can make the code less clear to understand as it requires more boiler plate code to accomplish the goal for </a:t>
            </a:r>
            <a:r>
              <a:rPr lang="en-US" b="1" dirty="0" smtClean="0"/>
              <a:t>every</a:t>
            </a:r>
            <a:r>
              <a:rPr lang="en-US" dirty="0" smtClean="0"/>
              <a:t> specification.</a:t>
            </a:r>
          </a:p>
          <a:p>
            <a:endParaRPr lang="en-US" dirty="0"/>
          </a:p>
          <a:p>
            <a:r>
              <a:rPr lang="en-US" dirty="0" err="1" smtClean="0"/>
              <a:t>RSpec</a:t>
            </a:r>
            <a:r>
              <a:rPr lang="en-US" dirty="0" smtClean="0"/>
              <a:t> provides a way to stub method calls which will allow you to more quickly setup the scenario that isolates the test and helps you express your expectation quicker.</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No Reference</a:t>
            </a:r>
          </a:p>
        </p:txBody>
      </p:sp>
    </p:spTree>
    <p:extLst>
      <p:ext uri="{BB962C8B-B14F-4D97-AF65-F5344CB8AC3E}">
        <p14:creationId xmlns:p14="http://schemas.microsoft.com/office/powerpoint/2010/main" val="888360933"/>
      </p:ext>
    </p:extLst>
  </p:cSld>
  <p:clrMapOvr>
    <a:masterClrMapping/>
  </p:clrMapOvr>
  <p:transition xmlns:p14="http://schemas.microsoft.com/office/powerpoint/2010/main" spd="med">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sz="quarter" idx="10"/>
          </p:nvPr>
        </p:nvSpPr>
        <p:spPr/>
        <p:txBody>
          <a:bodyPr>
            <a:normAutofit/>
          </a:bodyPr>
          <a:lstStyle/>
          <a:p>
            <a:r>
              <a:rPr lang="en-US" sz="2400" dirty="0"/>
              <a:t>describe </a:t>
            </a:r>
            <a:r>
              <a:rPr lang="en-US" sz="2400" dirty="0" err="1"/>
              <a:t>Opscode</a:t>
            </a:r>
            <a:r>
              <a:rPr lang="en-US" sz="2400" dirty="0"/>
              <a:t>::Ark::</a:t>
            </a:r>
            <a:r>
              <a:rPr lang="en-US" sz="2400" dirty="0" err="1"/>
              <a:t>ProviderHelpers</a:t>
            </a:r>
            <a:r>
              <a:rPr lang="en-US" sz="2400" dirty="0"/>
              <a:t> do</a:t>
            </a:r>
          </a:p>
          <a:p>
            <a:r>
              <a:rPr lang="en-US" sz="2400" dirty="0" smtClean="0"/>
              <a:t>  class Subject</a:t>
            </a:r>
          </a:p>
          <a:p>
            <a:r>
              <a:rPr lang="en-US" sz="2400" dirty="0" smtClean="0"/>
              <a:t>    </a:t>
            </a:r>
            <a:r>
              <a:rPr lang="en-US" sz="2400" dirty="0"/>
              <a:t>include </a:t>
            </a:r>
            <a:r>
              <a:rPr lang="en-US" sz="2400" dirty="0" err="1"/>
              <a:t>Opscode</a:t>
            </a:r>
            <a:r>
              <a:rPr lang="en-US" sz="2400" dirty="0"/>
              <a:t>::Ark::</a:t>
            </a:r>
            <a:r>
              <a:rPr lang="en-US" sz="2400" dirty="0" err="1"/>
              <a:t>ProviderHelpers</a:t>
            </a:r>
            <a:endParaRPr lang="en-US" sz="2400" dirty="0"/>
          </a:p>
          <a:p>
            <a:r>
              <a:rPr lang="en-US" sz="2400" dirty="0" smtClean="0"/>
              <a:t>  end</a:t>
            </a:r>
          </a:p>
          <a:p>
            <a:endParaRPr lang="en-US" sz="2400" dirty="0" smtClean="0"/>
          </a:p>
          <a:p>
            <a:r>
              <a:rPr lang="en-US" sz="2400" dirty="0"/>
              <a:t>  describe '#</a:t>
            </a:r>
            <a:r>
              <a:rPr lang="en-US" sz="2400" dirty="0" err="1"/>
              <a:t>cherry_pick_tar_command</a:t>
            </a:r>
            <a:r>
              <a:rPr lang="en-US" sz="2400" dirty="0"/>
              <a:t>' do</a:t>
            </a:r>
          </a:p>
          <a:p>
            <a:r>
              <a:rPr lang="en-US" sz="2400" dirty="0" smtClean="0"/>
              <a:t>    let</a:t>
            </a:r>
            <a:r>
              <a:rPr lang="en-US" sz="2400" dirty="0"/>
              <a:t>(:subject) do</a:t>
            </a:r>
          </a:p>
          <a:p>
            <a:r>
              <a:rPr lang="en-US" sz="2400" dirty="0" smtClean="0"/>
              <a:t>      </a:t>
            </a:r>
            <a:r>
              <a:rPr lang="en-US" sz="2400" dirty="0" err="1" smtClean="0"/>
              <a:t>obj</a:t>
            </a:r>
            <a:r>
              <a:rPr lang="en-US" sz="2400" dirty="0" smtClean="0"/>
              <a:t> </a:t>
            </a:r>
            <a:r>
              <a:rPr lang="en-US" sz="2400" dirty="0"/>
              <a:t>= </a:t>
            </a:r>
            <a:r>
              <a:rPr lang="en-US" sz="2400" dirty="0" err="1"/>
              <a:t>Subject.new</a:t>
            </a:r>
            <a:endParaRPr lang="en-US" sz="2400" dirty="0"/>
          </a:p>
          <a:p>
            <a:r>
              <a:rPr lang="en-US" sz="2400" dirty="0" smtClean="0"/>
              <a:t>      allow</a:t>
            </a:r>
            <a:r>
              <a:rPr lang="en-US" sz="2400" dirty="0"/>
              <a:t>(</a:t>
            </a:r>
            <a:r>
              <a:rPr lang="en-US" sz="2400" dirty="0" err="1"/>
              <a:t>obj</a:t>
            </a:r>
            <a:r>
              <a:rPr lang="en-US" sz="2400" dirty="0"/>
              <a:t>).to receive(:node).</a:t>
            </a:r>
            <a:r>
              <a:rPr lang="en-US" sz="2400" dirty="0" err="1"/>
              <a:t>and_return</a:t>
            </a:r>
            <a:r>
              <a:rPr lang="en-US" sz="2400" dirty="0"/>
              <a:t>({ 'ark' =&gt; </a:t>
            </a:r>
            <a:endParaRPr lang="en-US" sz="2400" dirty="0" smtClean="0"/>
          </a:p>
          <a:p>
            <a:r>
              <a:rPr lang="en-US" sz="2400" dirty="0"/>
              <a:t> </a:t>
            </a:r>
            <a:r>
              <a:rPr lang="en-US" sz="2400" dirty="0" smtClean="0"/>
              <a:t>                                               {'</a:t>
            </a:r>
            <a:r>
              <a:rPr lang="en-US" sz="2400" dirty="0"/>
              <a:t>tar' =&gt; '/bin/tar</a:t>
            </a:r>
            <a:r>
              <a:rPr lang="en-US" sz="2400" dirty="0" smtClean="0"/>
              <a:t>'} </a:t>
            </a:r>
            <a:r>
              <a:rPr lang="en-US" sz="2400" dirty="0"/>
              <a:t>})</a:t>
            </a:r>
          </a:p>
          <a:p>
            <a:r>
              <a:rPr lang="en-US" sz="2400" dirty="0" smtClean="0"/>
              <a:t>      allow</a:t>
            </a:r>
            <a:r>
              <a:rPr lang="en-US" sz="2400" dirty="0"/>
              <a:t>(</a:t>
            </a:r>
            <a:r>
              <a:rPr lang="en-US" sz="2400" dirty="0" err="1"/>
              <a:t>obj</a:t>
            </a:r>
            <a:r>
              <a:rPr lang="en-US" sz="2400" dirty="0"/>
              <a:t>).to receive(:</a:t>
            </a:r>
            <a:r>
              <a:rPr lang="en-US" sz="2400" dirty="0" err="1"/>
              <a:t>new_resource</a:t>
            </a:r>
            <a:r>
              <a:rPr lang="en-US" sz="2400" dirty="0"/>
              <a:t>).</a:t>
            </a:r>
            <a:r>
              <a:rPr lang="en-US" sz="2400" dirty="0" err="1"/>
              <a:t>and_return</a:t>
            </a:r>
            <a:r>
              <a:rPr lang="en-US" sz="2400" dirty="0"/>
              <a:t>(</a:t>
            </a:r>
            <a:r>
              <a:rPr lang="en-US" sz="2400" dirty="0" err="1"/>
              <a:t>new_resource</a:t>
            </a:r>
            <a:r>
              <a:rPr lang="en-US" sz="2400" dirty="0" smtClean="0"/>
              <a:t>)</a:t>
            </a:r>
          </a:p>
          <a:p>
            <a:r>
              <a:rPr lang="en-US" sz="2400" dirty="0"/>
              <a:t> </a:t>
            </a:r>
            <a:r>
              <a:rPr lang="en-US" sz="2400" dirty="0" smtClean="0"/>
              <a:t>     </a:t>
            </a:r>
            <a:r>
              <a:rPr lang="en-US" sz="2400" dirty="0"/>
              <a:t>allow(</a:t>
            </a:r>
            <a:r>
              <a:rPr lang="en-US" sz="2400" dirty="0" err="1"/>
              <a:t>obj</a:t>
            </a:r>
            <a:r>
              <a:rPr lang="en-US" sz="2400" dirty="0"/>
              <a:t>).to receive(:</a:t>
            </a:r>
            <a:r>
              <a:rPr lang="en-US" sz="2400" dirty="0" err="1"/>
              <a:t>tar_strip_args</a:t>
            </a:r>
            <a:r>
              <a:rPr lang="en-US" sz="2400" dirty="0"/>
              <a:t>).</a:t>
            </a:r>
            <a:r>
              <a:rPr lang="en-US" sz="2400" dirty="0" err="1"/>
              <a:t>and_return</a:t>
            </a:r>
            <a:r>
              <a:rPr lang="en-US" sz="2400" dirty="0"/>
              <a:t>(''</a:t>
            </a:r>
            <a:r>
              <a:rPr lang="en-US" sz="2400" dirty="0" smtClean="0"/>
              <a:t>)</a:t>
            </a:r>
          </a:p>
          <a:p>
            <a:r>
              <a:rPr lang="en-US" sz="2400" dirty="0" smtClean="0"/>
              <a:t>      </a:t>
            </a:r>
            <a:r>
              <a:rPr lang="en-US" sz="2400" dirty="0" err="1"/>
              <a:t>obj</a:t>
            </a:r>
            <a:endParaRPr lang="en-US" sz="2400" dirty="0"/>
          </a:p>
          <a:p>
            <a:r>
              <a:rPr lang="en-US" sz="2400" dirty="0"/>
              <a:t>    end</a:t>
            </a:r>
          </a:p>
        </p:txBody>
      </p:sp>
    </p:spTree>
    <p:extLst>
      <p:ext uri="{BB962C8B-B14F-4D97-AF65-F5344CB8AC3E}">
        <p14:creationId xmlns:p14="http://schemas.microsoft.com/office/powerpoint/2010/main" val="1401786035"/>
      </p:ext>
    </p:extLst>
  </p:cSld>
  <p:clrMapOvr>
    <a:masterClrMapping/>
  </p:clrMapOvr>
  <p:transition xmlns:p14="http://schemas.microsoft.com/office/powerpoint/2010/main" spd="med">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sz="quarter" idx="10"/>
          </p:nvPr>
        </p:nvSpPr>
        <p:spPr/>
        <p:txBody>
          <a:bodyPr>
            <a:normAutofit/>
          </a:bodyPr>
          <a:lstStyle/>
          <a:p>
            <a:r>
              <a:rPr lang="en-US" sz="2400" dirty="0"/>
              <a:t>describe </a:t>
            </a:r>
            <a:r>
              <a:rPr lang="en-US" sz="2400" dirty="0" err="1"/>
              <a:t>Opscode</a:t>
            </a:r>
            <a:r>
              <a:rPr lang="en-US" sz="2400" dirty="0"/>
              <a:t>::Ark::</a:t>
            </a:r>
            <a:r>
              <a:rPr lang="en-US" sz="2400" dirty="0" err="1"/>
              <a:t>ProviderHelpers</a:t>
            </a:r>
            <a:r>
              <a:rPr lang="en-US" sz="2400" dirty="0"/>
              <a:t> do</a:t>
            </a:r>
          </a:p>
          <a:p>
            <a:r>
              <a:rPr lang="en-US" sz="2400" dirty="0" smtClean="0"/>
              <a:t>  class Subject</a:t>
            </a:r>
          </a:p>
          <a:p>
            <a:r>
              <a:rPr lang="en-US" sz="2400" dirty="0" smtClean="0"/>
              <a:t>    </a:t>
            </a:r>
            <a:r>
              <a:rPr lang="en-US" sz="2400" dirty="0"/>
              <a:t>include </a:t>
            </a:r>
            <a:r>
              <a:rPr lang="en-US" sz="2400" dirty="0" err="1"/>
              <a:t>Opscode</a:t>
            </a:r>
            <a:r>
              <a:rPr lang="en-US" sz="2400" dirty="0"/>
              <a:t>::Ark::</a:t>
            </a:r>
            <a:r>
              <a:rPr lang="en-US" sz="2400" dirty="0" err="1"/>
              <a:t>ProviderHelpers</a:t>
            </a:r>
            <a:endParaRPr lang="en-US" sz="2400" dirty="0"/>
          </a:p>
          <a:p>
            <a:r>
              <a:rPr lang="en-US" sz="2400" dirty="0" smtClean="0"/>
              <a:t>  end</a:t>
            </a:r>
          </a:p>
          <a:p>
            <a:endParaRPr lang="en-US" sz="2400" dirty="0" smtClean="0"/>
          </a:p>
          <a:p>
            <a:r>
              <a:rPr lang="en-US" sz="2400" dirty="0"/>
              <a:t>  describe '#</a:t>
            </a:r>
            <a:r>
              <a:rPr lang="en-US" sz="2400" dirty="0" err="1"/>
              <a:t>cherry_pick_tar_command</a:t>
            </a:r>
            <a:r>
              <a:rPr lang="en-US" sz="2400" dirty="0"/>
              <a:t>' do</a:t>
            </a:r>
          </a:p>
          <a:p>
            <a:r>
              <a:rPr lang="en-US" sz="2400" dirty="0" smtClean="0"/>
              <a:t>    let</a:t>
            </a:r>
            <a:r>
              <a:rPr lang="en-US" sz="2400" dirty="0"/>
              <a:t>(:subject) do</a:t>
            </a:r>
          </a:p>
          <a:p>
            <a:r>
              <a:rPr lang="en-US" sz="2400" dirty="0" smtClean="0"/>
              <a:t>      </a:t>
            </a:r>
            <a:r>
              <a:rPr lang="en-US" sz="2400" dirty="0" err="1" smtClean="0"/>
              <a:t>obj</a:t>
            </a:r>
            <a:r>
              <a:rPr lang="en-US" sz="2400" dirty="0" smtClean="0"/>
              <a:t> </a:t>
            </a:r>
            <a:r>
              <a:rPr lang="en-US" sz="2400" dirty="0"/>
              <a:t>= </a:t>
            </a:r>
            <a:r>
              <a:rPr lang="en-US" sz="2400" dirty="0" err="1"/>
              <a:t>Subject.new</a:t>
            </a:r>
            <a:endParaRPr lang="en-US" sz="2400" dirty="0"/>
          </a:p>
          <a:p>
            <a:r>
              <a:rPr lang="en-US" sz="2400" dirty="0" smtClean="0"/>
              <a:t>      allow</a:t>
            </a:r>
            <a:r>
              <a:rPr lang="en-US" sz="2400" dirty="0"/>
              <a:t>(</a:t>
            </a:r>
            <a:r>
              <a:rPr lang="en-US" sz="2400" dirty="0" err="1"/>
              <a:t>obj</a:t>
            </a:r>
            <a:r>
              <a:rPr lang="en-US" sz="2400" dirty="0"/>
              <a:t>).to receive(:node).</a:t>
            </a:r>
            <a:r>
              <a:rPr lang="en-US" sz="2400" dirty="0" err="1"/>
              <a:t>and_return</a:t>
            </a:r>
            <a:r>
              <a:rPr lang="en-US" sz="2400" dirty="0"/>
              <a:t>({ 'ark' =&gt; </a:t>
            </a:r>
            <a:endParaRPr lang="en-US" sz="2400" dirty="0" smtClean="0"/>
          </a:p>
          <a:p>
            <a:r>
              <a:rPr lang="en-US" sz="2400" dirty="0"/>
              <a:t> </a:t>
            </a:r>
            <a:r>
              <a:rPr lang="en-US" sz="2400" dirty="0" smtClean="0"/>
              <a:t>                                               {'</a:t>
            </a:r>
            <a:r>
              <a:rPr lang="en-US" sz="2400" dirty="0"/>
              <a:t>tar' =&gt; '/bin/tar</a:t>
            </a:r>
            <a:r>
              <a:rPr lang="en-US" sz="2400" dirty="0" smtClean="0"/>
              <a:t>'} </a:t>
            </a:r>
            <a:r>
              <a:rPr lang="en-US" sz="2400" dirty="0"/>
              <a:t>})</a:t>
            </a:r>
          </a:p>
          <a:p>
            <a:r>
              <a:rPr lang="en-US" sz="2400" dirty="0" smtClean="0"/>
              <a:t>      allow</a:t>
            </a:r>
            <a:r>
              <a:rPr lang="en-US" sz="2400" dirty="0"/>
              <a:t>(</a:t>
            </a:r>
            <a:r>
              <a:rPr lang="en-US" sz="2400" dirty="0" err="1"/>
              <a:t>obj</a:t>
            </a:r>
            <a:r>
              <a:rPr lang="en-US" sz="2400" dirty="0"/>
              <a:t>).to receive(:</a:t>
            </a:r>
            <a:r>
              <a:rPr lang="en-US" sz="2400" dirty="0" err="1"/>
              <a:t>new_resource</a:t>
            </a:r>
            <a:r>
              <a:rPr lang="en-US" sz="2400" dirty="0"/>
              <a:t>).</a:t>
            </a:r>
            <a:r>
              <a:rPr lang="en-US" sz="2400" dirty="0" err="1"/>
              <a:t>and_return</a:t>
            </a:r>
            <a:r>
              <a:rPr lang="en-US" sz="2400" dirty="0"/>
              <a:t>(</a:t>
            </a:r>
            <a:r>
              <a:rPr lang="en-US" sz="2400" dirty="0" err="1"/>
              <a:t>new_resource</a:t>
            </a:r>
            <a:r>
              <a:rPr lang="en-US" sz="2400" dirty="0" smtClean="0"/>
              <a:t>)</a:t>
            </a:r>
          </a:p>
          <a:p>
            <a:r>
              <a:rPr lang="en-US" sz="2400" dirty="0"/>
              <a:t> </a:t>
            </a:r>
            <a:r>
              <a:rPr lang="en-US" sz="2400" dirty="0" smtClean="0"/>
              <a:t>     </a:t>
            </a:r>
            <a:r>
              <a:rPr lang="en-US" sz="2400" dirty="0"/>
              <a:t>allow(</a:t>
            </a:r>
            <a:r>
              <a:rPr lang="en-US" sz="2400" dirty="0" err="1"/>
              <a:t>obj</a:t>
            </a:r>
            <a:r>
              <a:rPr lang="en-US" sz="2400" dirty="0"/>
              <a:t>).to receive(:</a:t>
            </a:r>
            <a:r>
              <a:rPr lang="en-US" sz="2400" dirty="0" err="1"/>
              <a:t>tar_strip_args</a:t>
            </a:r>
            <a:r>
              <a:rPr lang="en-US" sz="2400" dirty="0"/>
              <a:t>).</a:t>
            </a:r>
            <a:r>
              <a:rPr lang="en-US" sz="2400" dirty="0" err="1"/>
              <a:t>and_return</a:t>
            </a:r>
            <a:r>
              <a:rPr lang="en-US" sz="2400" dirty="0"/>
              <a:t>(''</a:t>
            </a:r>
            <a:r>
              <a:rPr lang="en-US" sz="2400" dirty="0" smtClean="0"/>
              <a:t>)</a:t>
            </a:r>
          </a:p>
          <a:p>
            <a:r>
              <a:rPr lang="en-US" sz="2400" dirty="0" smtClean="0"/>
              <a:t>      </a:t>
            </a:r>
            <a:r>
              <a:rPr lang="en-US" sz="2400" dirty="0" err="1"/>
              <a:t>obj</a:t>
            </a:r>
            <a:endParaRPr lang="en-US" sz="2400" dirty="0"/>
          </a:p>
          <a:p>
            <a:r>
              <a:rPr lang="en-US" sz="2400" dirty="0"/>
              <a:t>    end</a:t>
            </a:r>
          </a:p>
        </p:txBody>
      </p:sp>
    </p:spTree>
    <p:extLst>
      <p:ext uri="{BB962C8B-B14F-4D97-AF65-F5344CB8AC3E}">
        <p14:creationId xmlns:p14="http://schemas.microsoft.com/office/powerpoint/2010/main" val="2040421435"/>
      </p:ext>
    </p:extLst>
  </p:cSld>
  <p:clrMapOvr>
    <a:masterClrMapping/>
  </p:clrMapOvr>
  <p:transition xmlns:p14="http://schemas.microsoft.com/office/powerpoint/2010/main" spd="med">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sz="quarter" idx="10"/>
          </p:nvPr>
        </p:nvSpPr>
        <p:spPr/>
        <p:txBody>
          <a:bodyPr>
            <a:normAutofit/>
          </a:bodyPr>
          <a:lstStyle/>
          <a:p>
            <a:r>
              <a:rPr lang="en-US" sz="2400" dirty="0" smtClean="0"/>
              <a:t>  describe </a:t>
            </a:r>
            <a:r>
              <a:rPr lang="en-US" sz="2400" dirty="0"/>
              <a:t>'#</a:t>
            </a:r>
            <a:r>
              <a:rPr lang="en-US" sz="2400" dirty="0" err="1"/>
              <a:t>cherry_pick_tar_command</a:t>
            </a:r>
            <a:r>
              <a:rPr lang="en-US" sz="2400" dirty="0"/>
              <a:t>' do</a:t>
            </a:r>
          </a:p>
          <a:p>
            <a:r>
              <a:rPr lang="en-US" sz="2400" dirty="0" smtClean="0"/>
              <a:t>    let</a:t>
            </a:r>
            <a:r>
              <a:rPr lang="en-US" sz="2400" dirty="0"/>
              <a:t>(:subject) </a:t>
            </a:r>
            <a:r>
              <a:rPr lang="en-US" sz="2400" dirty="0" smtClean="0"/>
              <a:t>do</a:t>
            </a:r>
          </a:p>
          <a:p>
            <a:r>
              <a:rPr lang="en-US" sz="2400" dirty="0"/>
              <a:t> </a:t>
            </a:r>
            <a:r>
              <a:rPr lang="en-US" sz="2400" dirty="0" smtClean="0"/>
              <a:t>     # ... </a:t>
            </a:r>
            <a:endParaRPr lang="en-US" sz="2400" dirty="0"/>
          </a:p>
          <a:p>
            <a:r>
              <a:rPr lang="en-US" sz="2400" dirty="0" smtClean="0"/>
              <a:t>    end</a:t>
            </a:r>
          </a:p>
          <a:p>
            <a:endParaRPr lang="en-US" sz="2400" dirty="0"/>
          </a:p>
          <a:p>
            <a:r>
              <a:rPr lang="en-US" sz="2400" dirty="0" smtClean="0"/>
              <a:t>    let(:</a:t>
            </a:r>
            <a:r>
              <a:rPr lang="en-US" sz="2400" dirty="0" err="1" smtClean="0"/>
              <a:t>new_resource</a:t>
            </a:r>
            <a:r>
              <a:rPr lang="en-US" sz="2400" dirty="0" smtClean="0"/>
              <a:t>) do</a:t>
            </a:r>
          </a:p>
          <a:p>
            <a:r>
              <a:rPr lang="en-US" sz="2400" dirty="0"/>
              <a:t>      </a:t>
            </a:r>
            <a:r>
              <a:rPr lang="en-US" sz="2400" dirty="0" err="1"/>
              <a:t>obj</a:t>
            </a:r>
            <a:r>
              <a:rPr lang="en-US" sz="2400" dirty="0"/>
              <a:t> = double(:</a:t>
            </a:r>
            <a:r>
              <a:rPr lang="en-US" sz="2400" dirty="0" err="1"/>
              <a:t>new_resource</a:t>
            </a:r>
            <a:r>
              <a:rPr lang="en-US" sz="2400" dirty="0"/>
              <a:t>)</a:t>
            </a:r>
          </a:p>
          <a:p>
            <a:r>
              <a:rPr lang="en-US" sz="2400" dirty="0"/>
              <a:t>      allow(</a:t>
            </a:r>
            <a:r>
              <a:rPr lang="en-US" sz="2400" dirty="0" err="1"/>
              <a:t>obj</a:t>
            </a:r>
            <a:r>
              <a:rPr lang="en-US" sz="2400" dirty="0"/>
              <a:t>).to receive(:</a:t>
            </a:r>
            <a:r>
              <a:rPr lang="en-US" sz="2400" dirty="0" err="1"/>
              <a:t>release_file</a:t>
            </a:r>
            <a:r>
              <a:rPr lang="en-US" sz="2400" dirty="0"/>
              <a:t>).</a:t>
            </a:r>
            <a:r>
              <a:rPr lang="en-US" sz="2400" dirty="0" err="1"/>
              <a:t>and_return</a:t>
            </a:r>
            <a:r>
              <a:rPr lang="en-US" sz="2400" dirty="0"/>
              <a:t>('release-file')</a:t>
            </a:r>
          </a:p>
          <a:p>
            <a:r>
              <a:rPr lang="en-US" sz="2400" dirty="0"/>
              <a:t>      allow(</a:t>
            </a:r>
            <a:r>
              <a:rPr lang="en-US" sz="2400" dirty="0" err="1"/>
              <a:t>obj</a:t>
            </a:r>
            <a:r>
              <a:rPr lang="en-US" sz="2400" dirty="0"/>
              <a:t>).to receive(:path).</a:t>
            </a:r>
            <a:r>
              <a:rPr lang="en-US" sz="2400" dirty="0" err="1"/>
              <a:t>and_return</a:t>
            </a:r>
            <a:r>
              <a:rPr lang="en-US" sz="2400" dirty="0"/>
              <a:t>('path')</a:t>
            </a:r>
          </a:p>
          <a:p>
            <a:r>
              <a:rPr lang="en-US" sz="2400" dirty="0"/>
              <a:t>      allow(</a:t>
            </a:r>
            <a:r>
              <a:rPr lang="en-US" sz="2400" dirty="0" err="1"/>
              <a:t>obj</a:t>
            </a:r>
            <a:r>
              <a:rPr lang="en-US" sz="2400" dirty="0"/>
              <a:t>).to receive(:creates).</a:t>
            </a:r>
            <a:r>
              <a:rPr lang="en-US" sz="2400" dirty="0" err="1"/>
              <a:t>and_return</a:t>
            </a:r>
            <a:r>
              <a:rPr lang="en-US" sz="2400" dirty="0"/>
              <a:t>('creates')</a:t>
            </a:r>
          </a:p>
          <a:p>
            <a:r>
              <a:rPr lang="en-US" sz="2400" dirty="0"/>
              <a:t>      </a:t>
            </a:r>
            <a:r>
              <a:rPr lang="en-US" sz="2400" dirty="0" err="1"/>
              <a:t>obj</a:t>
            </a:r>
            <a:endParaRPr lang="en-US" sz="2400" dirty="0"/>
          </a:p>
          <a:p>
            <a:r>
              <a:rPr lang="en-US" sz="2400" dirty="0" smtClean="0"/>
              <a:t>    end</a:t>
            </a:r>
            <a:endParaRPr lang="en-US" sz="2400" dirty="0"/>
          </a:p>
        </p:txBody>
      </p:sp>
    </p:spTree>
    <p:extLst>
      <p:ext uri="{BB962C8B-B14F-4D97-AF65-F5344CB8AC3E}">
        <p14:creationId xmlns:p14="http://schemas.microsoft.com/office/powerpoint/2010/main" val="1949054074"/>
      </p:ext>
    </p:extLst>
  </p:cSld>
  <p:clrMapOvr>
    <a:masterClrMapping/>
  </p:clrMapOvr>
  <p:transition xmlns:p14="http://schemas.microsoft.com/office/powerpoint/2010/main" spd="med">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16349710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120000"/>
              </a:lnSpc>
            </a:pPr>
            <a:r>
              <a:rPr lang="en-US" dirty="0" smtClean="0"/>
              <a:t>Define a test for `</a:t>
            </a:r>
            <a:r>
              <a:rPr lang="en-US" dirty="0" err="1" smtClean="0"/>
              <a:t>tar_strip_args</a:t>
            </a:r>
            <a:r>
              <a:rPr lang="en-US" dirty="0" smtClean="0"/>
              <a:t>` with </a:t>
            </a:r>
            <a:r>
              <a:rPr lang="en-US" dirty="0" err="1" smtClean="0"/>
              <a:t>strip_components</a:t>
            </a:r>
            <a:r>
              <a:rPr lang="en-US" dirty="0" smtClean="0"/>
              <a:t> set to 0</a:t>
            </a:r>
          </a:p>
          <a:p>
            <a:pPr>
              <a:lnSpc>
                <a:spcPct val="120000"/>
              </a:lnSpc>
            </a:pPr>
            <a:r>
              <a:rPr lang="en-US" dirty="0" smtClean="0"/>
              <a:t>Define a test for </a:t>
            </a:r>
            <a:r>
              <a:rPr lang="en-US" dirty="0"/>
              <a:t>`</a:t>
            </a:r>
            <a:r>
              <a:rPr lang="en-US" dirty="0" err="1" smtClean="0"/>
              <a:t>tar_strip_args</a:t>
            </a:r>
            <a:r>
              <a:rPr lang="en-US" dirty="0" smtClean="0"/>
              <a:t>` with </a:t>
            </a:r>
            <a:r>
              <a:rPr lang="en-US" dirty="0" err="1" smtClean="0"/>
              <a:t>strip_components</a:t>
            </a:r>
            <a:r>
              <a:rPr lang="en-US" dirty="0" smtClean="0"/>
              <a:t> set to non-zero.</a:t>
            </a:r>
            <a:endParaRPr lang="en-US" dirty="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the tests that have been defined pass.</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2591588246"/>
      </p:ext>
    </p:extLst>
  </p:cSld>
  <p:clrMapOvr>
    <a:masterClrMapping/>
  </p:clrMapOvr>
  <p:transition xmlns:p14="http://schemas.microsoft.com/office/powerpoint/2010/main" spd="med">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26569589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69060571"/>
      </p:ext>
    </p:extLst>
  </p:cSld>
  <p:clrMapOvr>
    <a:masterClrMapping/>
  </p:clrMapOvr>
  <p:transition xmlns:p14="http://schemas.microsoft.com/office/powerpoint/2010/main" spd="med">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Securing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p:txBody>
      </p:sp>
      <p:pic>
        <p:nvPicPr>
          <p:cNvPr id="5" name="Picture 4" descr="5431954314_3e942bc93b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733" y="2454440"/>
            <a:ext cx="8002338" cy="5317960"/>
          </a:xfrm>
          <a:prstGeom prst="rect">
            <a:avLst/>
          </a:prstGeom>
        </p:spPr>
      </p:pic>
    </p:spTree>
    <p:extLst>
      <p:ext uri="{BB962C8B-B14F-4D97-AF65-F5344CB8AC3E}">
        <p14:creationId xmlns:p14="http://schemas.microsoft.com/office/powerpoint/2010/main" val="9581384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Power Word: let</a:t>
            </a:r>
            <a:endParaRPr lang="en-US" dirty="0"/>
          </a:p>
        </p:txBody>
      </p:sp>
      <p:sp>
        <p:nvSpPr>
          <p:cNvPr id="3" name="Subtitle 2"/>
          <p:cNvSpPr>
            <a:spLocks noGrp="1"/>
          </p:cNvSpPr>
          <p:nvPr>
            <p:ph type="subTitle" idx="1"/>
          </p:nvPr>
        </p:nvSpPr>
        <p:spPr/>
        <p:txBody>
          <a:bodyPr/>
          <a:lstStyle/>
          <a:p>
            <a:r>
              <a:rPr lang="en-US" dirty="0"/>
              <a:t>Use let to define a memoized helper method. The value will be cached</a:t>
            </a:r>
          </a:p>
          <a:p>
            <a:r>
              <a:rPr lang="en-US" dirty="0"/>
              <a:t>across multiple calls in the same example but not across examples.</a:t>
            </a:r>
          </a:p>
          <a:p>
            <a:endParaRPr lang="en-US" dirty="0"/>
          </a:p>
          <a:p>
            <a:r>
              <a:rPr lang="en-US" dirty="0"/>
              <a:t>Note that let is lazy-evaluated: it is not evaluated until the first time</a:t>
            </a:r>
          </a:p>
          <a:p>
            <a:r>
              <a:rPr lang="en-US" dirty="0"/>
              <a:t>the method it defines is invoked. You can use let! to force the method's</a:t>
            </a:r>
          </a:p>
          <a:p>
            <a:r>
              <a:rPr lang="en-US" dirty="0"/>
              <a:t>invocation before each example.</a:t>
            </a:r>
          </a:p>
        </p:txBody>
      </p:sp>
      <p:sp>
        <p:nvSpPr>
          <p:cNvPr id="5" name="TextBox 4"/>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/BJp0IQ</a:t>
            </a:r>
            <a:endParaRPr lang="en-US" sz="3200" dirty="0" smtClean="0"/>
          </a:p>
        </p:txBody>
      </p:sp>
    </p:spTree>
    <p:extLst>
      <p:ext uri="{BB962C8B-B14F-4D97-AF65-F5344CB8AC3E}">
        <p14:creationId xmlns:p14="http://schemas.microsoft.com/office/powerpoint/2010/main" val="2023560374"/>
      </p:ext>
    </p:extLst>
  </p:cSld>
  <p:clrMapOvr>
    <a:masterClrMapping/>
  </p:clrMapOvr>
  <p:transition xmlns:p14="http://schemas.microsoft.com/office/powerpoint/2010/mai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Diagramming the let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smtClean="0"/>
              <a:t>let is a </a:t>
            </a:r>
            <a:r>
              <a:rPr lang="en-US" dirty="0" err="1" smtClean="0"/>
              <a:t>RSpec</a:t>
            </a:r>
            <a:r>
              <a:rPr lang="en-US" dirty="0" smtClean="0"/>
              <a:t> helper method</a:t>
            </a:r>
          </a:p>
          <a:p>
            <a:pPr marL="514350" indent="-514350">
              <a:buAutoNum type="arabicPeriod"/>
            </a:pPr>
            <a:r>
              <a:rPr lang="en-US" dirty="0" smtClean="0"/>
              <a:t>Ruby Symbol</a:t>
            </a:r>
          </a:p>
          <a:p>
            <a:pPr marL="514350" indent="-514350">
              <a:buAutoNum type="arabicPeriod"/>
            </a:pPr>
            <a:r>
              <a:rPr lang="en-US" dirty="0" smtClean="0"/>
              <a:t>Code Block</a:t>
            </a:r>
          </a:p>
          <a:p>
            <a:pPr marL="514350" indent="-514350">
              <a:buAutoNum type="arabicPeriod"/>
            </a:pPr>
            <a:r>
              <a:rPr lang="en-US" dirty="0" smtClean="0"/>
              <a:t>Invocation</a:t>
            </a:r>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a:p>
        </p:txBody>
      </p:sp>
    </p:spTree>
    <p:extLst>
      <p:ext uri="{BB962C8B-B14F-4D97-AF65-F5344CB8AC3E}">
        <p14:creationId xmlns:p14="http://schemas.microsoft.com/office/powerpoint/2010/main" val="4218057127"/>
      </p:ext>
    </p:extLst>
  </p:cSld>
  <p:clrMapOvr>
    <a:masterClrMapping/>
  </p:clrMapOvr>
  <p:transition xmlns:p14="http://schemas.microsoft.com/office/powerpoint/2010/mai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Invoking the Helper Method</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a:t> </a:t>
            </a:r>
            <a:r>
              <a:rPr lang="en-US" dirty="0" smtClean="0"/>
              <a:t>invokes the contents of the block</a:t>
            </a:r>
          </a:p>
          <a:p>
            <a:pPr marL="514350" indent="-514350">
              <a:buAutoNum type="arabicPeriod"/>
            </a:pPr>
            <a:r>
              <a:rPr lang="en-US" dirty="0" err="1" smtClean="0"/>
              <a:t>RSpec</a:t>
            </a:r>
            <a:r>
              <a:rPr lang="en-US" dirty="0" smtClean="0"/>
              <a:t> stores the contents of the execution</a:t>
            </a:r>
          </a:p>
          <a:p>
            <a:pPr marL="514350" indent="-514350">
              <a:buAutoNum type="arabicPeriod"/>
            </a:pPr>
            <a:r>
              <a:rPr lang="en-US" dirty="0" err="1" smtClean="0"/>
              <a:t>chef_run</a:t>
            </a:r>
            <a:r>
              <a:rPr lang="en-US" dirty="0" smtClean="0"/>
              <a:t> sends a message</a:t>
            </a:r>
          </a:p>
          <a:p>
            <a:pPr marL="514350" indent="-514350">
              <a:buAutoNum type="arabicPeriod"/>
            </a:pPr>
            <a:r>
              <a:rPr lang="en-US" dirty="0" err="1" smtClean="0"/>
              <a:t>RSpec</a:t>
            </a:r>
            <a:r>
              <a:rPr lang="en-US" dirty="0" smtClean="0"/>
              <a:t> retrieves the stored execution</a:t>
            </a:r>
            <a:endParaRPr lang="en-US" dirty="0"/>
          </a:p>
        </p:txBody>
      </p:sp>
    </p:spTree>
    <p:extLst>
      <p:ext uri="{BB962C8B-B14F-4D97-AF65-F5344CB8AC3E}">
        <p14:creationId xmlns:p14="http://schemas.microsoft.com/office/powerpoint/2010/main" val="40794920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Franklin Webber</a:t>
            </a:r>
            <a:endParaRPr lang="en-US" dirty="0"/>
          </a:p>
        </p:txBody>
      </p:sp>
      <p:sp>
        <p:nvSpPr>
          <p:cNvPr id="3" name="Text Placeholder 2"/>
          <p:cNvSpPr>
            <a:spLocks noGrp="1"/>
          </p:cNvSpPr>
          <p:nvPr>
            <p:ph type="body" sz="quarter" idx="12"/>
          </p:nvPr>
        </p:nvSpPr>
        <p:spPr>
          <a:xfrm>
            <a:off x="650040" y="2422805"/>
            <a:ext cx="7471693" cy="5647641"/>
          </a:xfrm>
        </p:spPr>
        <p:txBody>
          <a:bodyPr/>
          <a:lstStyle/>
          <a:p>
            <a:r>
              <a:rPr lang="en-US" sz="2800" dirty="0" smtClean="0"/>
              <a:t>US Army - Radio/COMSEC Repairer (35E)</a:t>
            </a:r>
          </a:p>
          <a:p>
            <a:r>
              <a:rPr lang="en-US" sz="2800" dirty="0" smtClean="0"/>
              <a:t>Tech Support </a:t>
            </a:r>
          </a:p>
          <a:p>
            <a:r>
              <a:rPr lang="en-US" sz="2800" dirty="0" smtClean="0"/>
              <a:t>Quality Assurance </a:t>
            </a:r>
          </a:p>
          <a:p>
            <a:r>
              <a:rPr lang="en-US" sz="2800" dirty="0" smtClean="0"/>
              <a:t>Software Developer Eng. in Test</a:t>
            </a:r>
          </a:p>
          <a:p>
            <a:r>
              <a:rPr lang="en-US" sz="2800" dirty="0" smtClean="0"/>
              <a:t>Software Developer</a:t>
            </a:r>
          </a:p>
          <a:p>
            <a:r>
              <a:rPr lang="en-US" sz="2800" dirty="0" smtClean="0"/>
              <a:t>Instructor / Trainer</a:t>
            </a:r>
          </a:p>
        </p:txBody>
      </p:sp>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088310" y="1136211"/>
            <a:ext cx="7754083" cy="6349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Training and Technical Content Lead</a:t>
            </a:r>
          </a:p>
        </p:txBody>
      </p:sp>
    </p:spTree>
    <p:extLst>
      <p:ext uri="{BB962C8B-B14F-4D97-AF65-F5344CB8AC3E}">
        <p14:creationId xmlns:p14="http://schemas.microsoft.com/office/powerpoint/2010/main" val="7962820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Cached Within each Example </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describe </a:t>
            </a:r>
            <a:r>
              <a:rPr lang="en-US" dirty="0"/>
              <a:t>'ark::default' do</a:t>
            </a:r>
          </a:p>
          <a:p>
            <a:r>
              <a:rPr lang="en-US" dirty="0"/>
              <a:t>  context 'when no attributes </a:t>
            </a:r>
            <a:r>
              <a:rPr lang="en-US" dirty="0" smtClean="0"/>
              <a:t>are ...</a:t>
            </a:r>
          </a:p>
          <a:p>
            <a:r>
              <a:rPr lang="en-US" dirty="0"/>
              <a:t> </a:t>
            </a:r>
            <a:r>
              <a:rPr lang="en-US" dirty="0" smtClean="0"/>
              <a:t>   let(:</a:t>
            </a:r>
            <a:r>
              <a:rPr lang="en-US" dirty="0" err="1" smtClean="0"/>
              <a:t>chef_run</a:t>
            </a:r>
            <a:r>
              <a:rPr lang="en-US" dirty="0" smtClean="0"/>
              <a:t>) do</a:t>
            </a:r>
          </a:p>
          <a:p>
            <a:r>
              <a:rPr lang="en-US" dirty="0" smtClean="0"/>
              <a:t>      </a:t>
            </a:r>
            <a:r>
              <a:rPr lang="en-US" dirty="0"/>
              <a:t>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smtClean="0"/>
              <a:t>)</a:t>
            </a:r>
          </a:p>
          <a:p>
            <a:r>
              <a:rPr lang="en-US" dirty="0"/>
              <a:t> </a:t>
            </a:r>
            <a:r>
              <a:rPr lang="en-US" dirty="0" smtClean="0"/>
              <a:t>     runner</a:t>
            </a:r>
            <a:endParaRPr lang="en-US" dirty="0"/>
          </a:p>
          <a:p>
            <a:r>
              <a:rPr lang="en-US" dirty="0"/>
              <a:t>    end</a:t>
            </a:r>
          </a:p>
          <a:p>
            <a:r>
              <a:rPr lang="en-US" dirty="0"/>
              <a:t> </a:t>
            </a:r>
            <a:r>
              <a:rPr lang="en-US" dirty="0" smtClean="0"/>
              <a:t>   </a:t>
            </a:r>
          </a:p>
          <a:p>
            <a:r>
              <a:rPr lang="en-US" dirty="0"/>
              <a:t> </a:t>
            </a:r>
            <a:r>
              <a:rPr lang="en-US" dirty="0" smtClean="0"/>
              <a:t>   it </a:t>
            </a:r>
            <a:r>
              <a:rPr lang="en-US" dirty="0"/>
              <a:t>'installs necessary packages' do</a:t>
            </a:r>
          </a:p>
          <a:p>
            <a:r>
              <a:rPr lang="en-US" dirty="0"/>
              <a:t>      expect(</a:t>
            </a:r>
            <a:r>
              <a:rPr lang="en-US" dirty="0" err="1"/>
              <a:t>chef_run</a:t>
            </a:r>
            <a:r>
              <a:rPr lang="en-US" dirty="0"/>
              <a:t>).to </a:t>
            </a:r>
            <a:r>
              <a:rPr lang="en-US" dirty="0" err="1" smtClean="0"/>
              <a:t>install_p</a:t>
            </a:r>
            <a:r>
              <a:rPr lang="en-US" dirty="0" smtClean="0"/>
              <a:t>...</a:t>
            </a:r>
          </a:p>
          <a:p>
            <a:r>
              <a:rPr lang="en-US" dirty="0" smtClean="0"/>
              <a:t>      expect(</a:t>
            </a:r>
            <a:r>
              <a:rPr lang="en-US" dirty="0" err="1" smtClean="0"/>
              <a:t>chef_run</a:t>
            </a:r>
            <a:r>
              <a:rPr lang="en-US" dirty="0" smtClean="0"/>
              <a:t>).to </a:t>
            </a:r>
            <a:r>
              <a:rPr lang="en-US" dirty="0" err="1" smtClean="0"/>
              <a:t>install_p</a:t>
            </a:r>
            <a:r>
              <a:rPr lang="en-US" dirty="0" smtClean="0"/>
              <a:t>...</a:t>
            </a:r>
          </a:p>
          <a:p>
            <a:r>
              <a:rPr lang="en-US" dirty="0" smtClean="0"/>
              <a:t>    end</a:t>
            </a:r>
          </a:p>
          <a:p>
            <a:endParaRPr lang="en-US" dirty="0"/>
          </a:p>
          <a:p>
            <a:r>
              <a:rPr lang="en-US" dirty="0"/>
              <a:t> </a:t>
            </a:r>
            <a:r>
              <a:rPr lang="en-US" dirty="0" smtClean="0"/>
              <a:t>   it </a:t>
            </a:r>
            <a:r>
              <a:rPr lang="en-US" dirty="0"/>
              <a:t>"does not install the </a:t>
            </a:r>
            <a:r>
              <a:rPr lang="en-US" dirty="0" err="1"/>
              <a:t>gcc</a:t>
            </a:r>
            <a:r>
              <a:rPr lang="en-US" dirty="0"/>
              <a:t>-</a:t>
            </a:r>
            <a:r>
              <a:rPr lang="en-US" dirty="0" smtClean="0"/>
              <a:t>c+...</a:t>
            </a:r>
          </a:p>
          <a:p>
            <a:r>
              <a:rPr lang="en-US" dirty="0"/>
              <a:t> </a:t>
            </a:r>
            <a:r>
              <a:rPr lang="en-US" dirty="0" smtClean="0"/>
              <a:t>     expect</a:t>
            </a:r>
            <a:r>
              <a:rPr lang="en-US" dirty="0"/>
              <a:t>(</a:t>
            </a:r>
            <a:r>
              <a:rPr lang="en-US" dirty="0" err="1"/>
              <a:t>chef_run</a:t>
            </a:r>
            <a:r>
              <a:rPr lang="en-US" dirty="0"/>
              <a:t>).</a:t>
            </a:r>
            <a:r>
              <a:rPr lang="en-US" dirty="0" err="1"/>
              <a:t>not_to</a:t>
            </a:r>
            <a:r>
              <a:rPr lang="en-US" dirty="0"/>
              <a:t> </a:t>
            </a:r>
            <a:r>
              <a:rPr lang="en-US" dirty="0" err="1" smtClean="0"/>
              <a:t>insta</a:t>
            </a:r>
            <a:r>
              <a:rPr lang="en-US" dirty="0" smtClean="0"/>
              <a:t>...</a:t>
            </a:r>
            <a:endParaRPr lang="en-US" dirty="0"/>
          </a:p>
          <a:p>
            <a:r>
              <a:rPr lang="en-US" dirty="0"/>
              <a:t>    end</a:t>
            </a:r>
          </a:p>
        </p:txBody>
      </p:sp>
      <p:sp>
        <p:nvSpPr>
          <p:cNvPr id="12" name="Content Placeholder 11"/>
          <p:cNvSpPr>
            <a:spLocks noGrp="1"/>
          </p:cNvSpPr>
          <p:nvPr>
            <p:ph sz="quarter" idx="12"/>
          </p:nvPr>
        </p:nvSpPr>
        <p:spPr/>
        <p:txBody>
          <a:bodyPr/>
          <a:lstStyle/>
          <a:p>
            <a:pPr marL="514350" indent="-514350">
              <a:buAutoNum type="arabicPeriod"/>
            </a:pPr>
            <a:r>
              <a:rPr lang="en-US" dirty="0" err="1" smtClean="0"/>
              <a:t>chef_run</a:t>
            </a:r>
            <a:r>
              <a:rPr lang="en-US" dirty="0" smtClean="0"/>
              <a:t> is loaded and stored</a:t>
            </a:r>
          </a:p>
          <a:p>
            <a:pPr marL="514350" indent="-514350">
              <a:buAutoNum type="arabicPeriod"/>
            </a:pPr>
            <a:r>
              <a:rPr lang="en-US" dirty="0" err="1" smtClean="0"/>
              <a:t>chef_run</a:t>
            </a:r>
            <a:r>
              <a:rPr lang="en-US" dirty="0" smtClean="0"/>
              <a:t> uses the stored invocation</a:t>
            </a:r>
          </a:p>
          <a:p>
            <a:pPr marL="514350" indent="-514350">
              <a:buAutoNum type="arabicPeriod"/>
            </a:pPr>
            <a:r>
              <a:rPr lang="en-US" dirty="0" err="1" smtClean="0"/>
              <a:t>chef_run</a:t>
            </a:r>
            <a:r>
              <a:rPr lang="en-US" dirty="0" smtClean="0"/>
              <a:t> is loaded and stored</a:t>
            </a:r>
            <a:endParaRPr lang="en-US" dirty="0"/>
          </a:p>
        </p:txBody>
      </p:sp>
    </p:spTree>
    <p:extLst>
      <p:ext uri="{BB962C8B-B14F-4D97-AF65-F5344CB8AC3E}">
        <p14:creationId xmlns:p14="http://schemas.microsoft.com/office/powerpoint/2010/main" val="27624219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err="1" smtClean="0"/>
              <a:t>chef_run</a:t>
            </a:r>
            <a:r>
              <a:rPr lang="en-US" dirty="0" smtClean="0"/>
              <a:t> with Node Attributes</a:t>
            </a:r>
            <a:endParaRPr lang="en-US" dirty="0"/>
          </a:p>
        </p:txBody>
      </p:sp>
      <p:sp>
        <p:nvSpPr>
          <p:cNvPr id="3" name="Content Placeholder 2"/>
          <p:cNvSpPr>
            <a:spLocks noGrp="1"/>
          </p:cNvSpPr>
          <p:nvPr>
            <p:ph sz="quarter" idx="10"/>
          </p:nvPr>
        </p:nvSpPr>
        <p:spPr/>
        <p:txBody>
          <a:bodyPr>
            <a:normAutofit/>
          </a:bodyPr>
          <a:lstStyle/>
          <a:p>
            <a:pPr>
              <a:lnSpc>
                <a:spcPct val="90000"/>
              </a:lnSpc>
            </a:pPr>
            <a:r>
              <a:rPr lang="en-US" dirty="0"/>
              <a:t>describe 'ark::default' do</a:t>
            </a:r>
          </a:p>
          <a:p>
            <a:pPr>
              <a:lnSpc>
                <a:spcPct val="90000"/>
              </a:lnSpc>
            </a:pPr>
            <a:r>
              <a:rPr lang="en-US" dirty="0" smtClean="0"/>
              <a:t>  context </a:t>
            </a:r>
            <a:r>
              <a:rPr lang="en-US" dirty="0"/>
              <a:t>'when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a:t>({ platform: 'centos', </a:t>
            </a:r>
          </a:p>
          <a:p>
            <a:pPr>
              <a:lnSpc>
                <a:spcPct val="90000"/>
              </a:lnSpc>
            </a:pPr>
            <a:r>
              <a:rPr lang="en-US" dirty="0"/>
              <a:t>                                           version: '6.7' })</a:t>
            </a:r>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end</a:t>
            </a:r>
          </a:p>
          <a:p>
            <a:pPr>
              <a:lnSpc>
                <a:spcPct val="90000"/>
              </a:lnSpc>
            </a:pPr>
            <a:endParaRPr lang="en-US" dirty="0" smtClean="0"/>
          </a:p>
          <a:p>
            <a:pPr>
              <a:lnSpc>
                <a:spcPct val="90000"/>
              </a:lnSpc>
            </a:pPr>
            <a:r>
              <a:rPr lang="en-US" dirty="0" smtClean="0"/>
              <a:t>    </a:t>
            </a:r>
            <a:r>
              <a:rPr lang="en-US" dirty="0"/>
              <a:t># ... </a:t>
            </a:r>
            <a:r>
              <a:rPr lang="en-US" dirty="0" smtClean="0"/>
              <a:t>EXAMPLES WITHIN CONTEXT</a:t>
            </a:r>
            <a:endParaRPr lang="en-US" dirty="0"/>
          </a:p>
          <a:p>
            <a:pPr>
              <a:lnSpc>
                <a:spcPct val="90000"/>
              </a:lnSpc>
            </a:pPr>
            <a:r>
              <a:rPr lang="en-US" dirty="0" smtClean="0"/>
              <a:t>  end</a:t>
            </a:r>
          </a:p>
          <a:p>
            <a:pPr>
              <a:lnSpc>
                <a:spcPct val="90000"/>
              </a:lnSpc>
            </a:pPr>
            <a:r>
              <a:rPr lang="en-US" dirty="0" smtClean="0"/>
              <a:t>end</a:t>
            </a:r>
            <a:endParaRPr lang="en-US" dirty="0"/>
          </a:p>
        </p:txBody>
      </p:sp>
    </p:spTree>
    <p:extLst>
      <p:ext uri="{BB962C8B-B14F-4D97-AF65-F5344CB8AC3E}">
        <p14:creationId xmlns:p14="http://schemas.microsoft.com/office/powerpoint/2010/main" val="12918292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let to Create Clearer Examples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dirty="0"/>
              <a:t>describe 'ark::default' do</a:t>
            </a:r>
          </a:p>
          <a:p>
            <a:pPr>
              <a:lnSpc>
                <a:spcPct val="90000"/>
              </a:lnSpc>
            </a:pPr>
            <a:r>
              <a:rPr lang="en-US" dirty="0"/>
              <a:t>  context 'when no attributes are specified, on </a:t>
            </a:r>
            <a:r>
              <a:rPr lang="en-US" dirty="0" err="1"/>
              <a:t>CentOS'</a:t>
            </a:r>
            <a:r>
              <a:rPr lang="en-US" dirty="0"/>
              <a:t> do</a:t>
            </a:r>
          </a:p>
          <a:p>
            <a:pPr>
              <a:lnSpc>
                <a:spcPct val="90000"/>
              </a:lnSpc>
            </a:pPr>
            <a:r>
              <a:rPr lang="en-US" dirty="0"/>
              <a:t>    let(:</a:t>
            </a:r>
            <a:r>
              <a:rPr lang="en-US" dirty="0" err="1"/>
              <a:t>chef_run</a:t>
            </a:r>
            <a:r>
              <a:rPr lang="en-US" dirty="0"/>
              <a:t>) do</a:t>
            </a:r>
          </a:p>
          <a:p>
            <a:pPr>
              <a:lnSpc>
                <a:spcPct val="90000"/>
              </a:lnSpc>
            </a:pPr>
            <a:r>
              <a:rPr lang="en-US" dirty="0"/>
              <a:t>      runner = </a:t>
            </a:r>
            <a:r>
              <a:rPr lang="en-US" dirty="0" err="1"/>
              <a:t>ChefSpec</a:t>
            </a:r>
            <a:r>
              <a:rPr lang="en-US" dirty="0"/>
              <a:t>::</a:t>
            </a:r>
            <a:r>
              <a:rPr lang="en-US" dirty="0" err="1"/>
              <a:t>SoloRunner.new</a:t>
            </a:r>
            <a:r>
              <a:rPr lang="en-US" dirty="0" smtClean="0"/>
              <a:t>(</a:t>
            </a:r>
            <a:r>
              <a:rPr lang="en-US" dirty="0" err="1" smtClean="0"/>
              <a:t>node_attributes</a:t>
            </a:r>
            <a:r>
              <a:rPr lang="en-US" dirty="0" smtClean="0"/>
              <a:t>)</a:t>
            </a:r>
            <a:endParaRPr lang="en-US" dirty="0"/>
          </a:p>
          <a:p>
            <a:pPr>
              <a:lnSpc>
                <a:spcPct val="90000"/>
              </a:lnSpc>
            </a:pPr>
            <a:r>
              <a:rPr lang="en-US" dirty="0"/>
              <a:t>      </a:t>
            </a:r>
            <a:r>
              <a:rPr lang="en-US" dirty="0" err="1"/>
              <a:t>runner.converge</a:t>
            </a:r>
            <a:r>
              <a:rPr lang="en-US" dirty="0"/>
              <a:t>(</a:t>
            </a:r>
            <a:r>
              <a:rPr lang="en-US" dirty="0" err="1"/>
              <a:t>described_recipe</a:t>
            </a:r>
            <a:r>
              <a:rPr lang="en-US" dirty="0"/>
              <a:t>)</a:t>
            </a:r>
          </a:p>
          <a:p>
            <a:pPr>
              <a:lnSpc>
                <a:spcPct val="90000"/>
              </a:lnSpc>
            </a:pPr>
            <a:r>
              <a:rPr lang="en-US" dirty="0"/>
              <a:t>    </a:t>
            </a:r>
            <a:r>
              <a:rPr lang="en-US" dirty="0" smtClean="0"/>
              <a:t>end</a:t>
            </a:r>
          </a:p>
          <a:p>
            <a:pPr>
              <a:lnSpc>
                <a:spcPct val="90000"/>
              </a:lnSpc>
            </a:pPr>
            <a:endParaRPr lang="en-US" dirty="0"/>
          </a:p>
          <a:p>
            <a:pPr>
              <a:lnSpc>
                <a:spcPct val="90000"/>
              </a:lnSpc>
            </a:pPr>
            <a:r>
              <a:rPr lang="en-US" dirty="0" smtClean="0"/>
              <a:t>    let(:</a:t>
            </a:r>
            <a:r>
              <a:rPr lang="en-US" dirty="0" err="1" smtClean="0"/>
              <a:t>node_attributes</a:t>
            </a:r>
            <a:r>
              <a:rPr lang="en-US" dirty="0" smtClean="0"/>
              <a:t>) do</a:t>
            </a:r>
          </a:p>
          <a:p>
            <a:pPr>
              <a:lnSpc>
                <a:spcPct val="90000"/>
              </a:lnSpc>
            </a:pPr>
            <a:r>
              <a:rPr lang="en-US" dirty="0"/>
              <a:t> </a:t>
            </a:r>
            <a:r>
              <a:rPr lang="en-US" dirty="0" smtClean="0"/>
              <a:t>     </a:t>
            </a:r>
            <a:r>
              <a:rPr lang="en-US" dirty="0"/>
              <a:t>{ platform: 'centos', </a:t>
            </a:r>
            <a:r>
              <a:rPr lang="en-US" dirty="0" smtClean="0"/>
              <a:t>version</a:t>
            </a:r>
            <a:r>
              <a:rPr lang="en-US" dirty="0"/>
              <a:t>: '6.7' </a:t>
            </a:r>
            <a:r>
              <a:rPr lang="en-US" dirty="0" smtClean="0"/>
              <a:t>}</a:t>
            </a:r>
          </a:p>
          <a:p>
            <a:pPr>
              <a:lnSpc>
                <a:spcPct val="90000"/>
              </a:lnSpc>
            </a:pPr>
            <a:r>
              <a:rPr lang="en-US" dirty="0"/>
              <a:t> </a:t>
            </a:r>
            <a:r>
              <a:rPr lang="en-US" dirty="0" smtClean="0"/>
              <a:t>   end</a:t>
            </a:r>
            <a:endParaRPr lang="en-US" dirty="0"/>
          </a:p>
          <a:p>
            <a:pPr>
              <a:lnSpc>
                <a:spcPct val="90000"/>
              </a:lnSpc>
            </a:pPr>
            <a:endParaRPr lang="en-US" dirty="0"/>
          </a:p>
          <a:p>
            <a:pPr>
              <a:lnSpc>
                <a:spcPct val="90000"/>
              </a:lnSpc>
            </a:pPr>
            <a:r>
              <a:rPr lang="en-US" dirty="0"/>
              <a:t>    # ... </a:t>
            </a:r>
            <a:r>
              <a:rPr lang="en-US" dirty="0" smtClean="0"/>
              <a:t>EXAMPLES </a:t>
            </a:r>
            <a:r>
              <a:rPr lang="en-US" dirty="0"/>
              <a:t>WITHIN CONTEXT</a:t>
            </a:r>
          </a:p>
          <a:p>
            <a:pPr>
              <a:lnSpc>
                <a:spcPct val="90000"/>
              </a:lnSpc>
            </a:pPr>
            <a:r>
              <a:rPr lang="en-US" dirty="0"/>
              <a:t>  </a:t>
            </a:r>
            <a:r>
              <a:rPr lang="en-US" dirty="0" smtClean="0"/>
              <a:t>end</a:t>
            </a:r>
            <a:endParaRPr lang="en-US" dirty="0"/>
          </a:p>
        </p:txBody>
      </p:sp>
      <p:sp>
        <p:nvSpPr>
          <p:cNvPr id="8" name="Text Placeholder 4"/>
          <p:cNvSpPr>
            <a:spLocks noGrp="1"/>
          </p:cNvSpPr>
          <p:nvPr>
            <p:ph type="body" sz="quarter" idx="12"/>
          </p:nvPr>
        </p:nvSpPr>
        <p:spPr>
          <a:xfrm>
            <a:off x="620713" y="2790663"/>
            <a:ext cx="14927262" cy="557054"/>
          </a:xfrm>
        </p:spPr>
        <p:txBody>
          <a:bodyPr/>
          <a:lstStyle/>
          <a:p>
            <a:r>
              <a:rPr lang="en-US" smtClean="0"/>
              <a:t>`</a:t>
            </a:r>
            <a:endParaRPr lang="en-US" dirty="0"/>
          </a:p>
        </p:txBody>
      </p:sp>
      <p:sp>
        <p:nvSpPr>
          <p:cNvPr id="9" name="Text Placeholder 4"/>
          <p:cNvSpPr>
            <a:spLocks noGrp="1"/>
          </p:cNvSpPr>
          <p:nvPr>
            <p:ph type="body" sz="quarter" idx="12"/>
          </p:nvPr>
        </p:nvSpPr>
        <p:spPr>
          <a:xfrm>
            <a:off x="621430" y="4695890"/>
            <a:ext cx="14925911" cy="1563737"/>
          </a:xfrm>
        </p:spPr>
        <p:txBody>
          <a:bodyPr/>
          <a:lstStyle/>
          <a:p>
            <a:endParaRPr lang="en-US" dirty="0"/>
          </a:p>
        </p:txBody>
      </p:sp>
    </p:spTree>
    <p:extLst>
      <p:ext uri="{BB962C8B-B14F-4D97-AF65-F5344CB8AC3E}">
        <p14:creationId xmlns:p14="http://schemas.microsoft.com/office/powerpoint/2010/main" val="3262521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let for each Context</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a:t>describe 'ark::default' do</a:t>
            </a:r>
          </a:p>
          <a:p>
            <a:r>
              <a:rPr lang="en-US" dirty="0"/>
              <a:t>  context 'when no attributes are specified, on an </a:t>
            </a:r>
            <a:r>
              <a:rPr lang="en-US" dirty="0" err="1" smtClean="0"/>
              <a:t>unspe</a:t>
            </a:r>
            <a:r>
              <a:rPr lang="en-US" dirty="0" smtClean="0"/>
              <a:t>...</a:t>
            </a:r>
            <a:r>
              <a:rPr lang="en-US" dirty="0" err="1" smtClean="0"/>
              <a:t>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a:t>
            </a:r>
            <a:r>
              <a:rPr lang="en-US" dirty="0" smtClean="0"/>
              <a:t>end</a:t>
            </a:r>
            <a:endParaRPr lang="en-US" dirty="0"/>
          </a:p>
          <a:p>
            <a:r>
              <a:rPr lang="en-US" dirty="0" smtClean="0"/>
              <a:t>    # ... EXAMPLES WITHIN CONTEXT</a:t>
            </a:r>
          </a:p>
          <a:p>
            <a:r>
              <a:rPr lang="en-US" dirty="0"/>
              <a:t> </a:t>
            </a:r>
            <a:r>
              <a:rPr lang="en-US" dirty="0" smtClean="0"/>
              <a:t> end</a:t>
            </a:r>
          </a:p>
          <a:p>
            <a:endParaRPr lang="en-US" dirty="0"/>
          </a:p>
          <a:p>
            <a:r>
              <a:rPr lang="en-US" dirty="0" smtClean="0"/>
              <a:t> </a:t>
            </a:r>
            <a:r>
              <a:rPr lang="en-US" dirty="0"/>
              <a:t> </a:t>
            </a:r>
            <a:r>
              <a:rPr lang="en-US" dirty="0" smtClean="0"/>
              <a:t>context </a:t>
            </a:r>
            <a:r>
              <a:rPr lang="en-US" dirty="0"/>
              <a:t>'when no attributes are specified, on </a:t>
            </a:r>
            <a:r>
              <a:rPr lang="en-US" dirty="0" err="1"/>
              <a:t>CentOS'</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smtClean="0"/>
              <a:t>(platform</a:t>
            </a:r>
            <a:r>
              <a:rPr lang="en-US" dirty="0"/>
              <a:t>: 'centos'</a:t>
            </a:r>
            <a:r>
              <a:rPr lang="en-US" dirty="0" smtClean="0"/>
              <a:t>, version: ...)</a:t>
            </a:r>
          </a:p>
          <a:p>
            <a:r>
              <a:rPr lang="en-US" dirty="0" smtClean="0"/>
              <a:t>      </a:t>
            </a:r>
            <a:r>
              <a:rPr lang="en-US" dirty="0" err="1"/>
              <a:t>runner.converge</a:t>
            </a:r>
            <a:r>
              <a:rPr lang="en-US" dirty="0"/>
              <a:t>(</a:t>
            </a:r>
            <a:r>
              <a:rPr lang="en-US" dirty="0" err="1"/>
              <a:t>described_recipe</a:t>
            </a:r>
            <a:r>
              <a:rPr lang="en-US" dirty="0"/>
              <a:t>)</a:t>
            </a:r>
          </a:p>
          <a:p>
            <a:r>
              <a:rPr lang="en-US" dirty="0"/>
              <a:t>    </a:t>
            </a:r>
            <a:r>
              <a:rPr lang="en-US" dirty="0" smtClean="0"/>
              <a:t>end</a:t>
            </a:r>
          </a:p>
          <a:p>
            <a:r>
              <a:rPr lang="en-US" dirty="0"/>
              <a:t> </a:t>
            </a:r>
            <a:r>
              <a:rPr lang="en-US" dirty="0" smtClean="0"/>
              <a:t>   # ... EXAMPLES WITHIN CONTEXT</a:t>
            </a:r>
            <a:endParaRPr lang="en-US" dirty="0"/>
          </a:p>
        </p:txBody>
      </p:sp>
    </p:spTree>
    <p:extLst>
      <p:ext uri="{BB962C8B-B14F-4D97-AF65-F5344CB8AC3E}">
        <p14:creationId xmlns:p14="http://schemas.microsoft.com/office/powerpoint/2010/main" val="11730763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Overriding a let in a Child Context</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a:t>describe 'ark::default' do</a:t>
            </a:r>
          </a:p>
          <a:p>
            <a:r>
              <a:rPr lang="en-US" dirty="0" smtClean="0"/>
              <a:t>  let</a:t>
            </a:r>
            <a:r>
              <a:rPr lang="en-US" dirty="0"/>
              <a: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smtClean="0"/>
              <a:t>SoloRunner.new</a:t>
            </a:r>
            <a:r>
              <a:rPr lang="en-US" dirty="0" smtClean="0"/>
              <a:t>(</a:t>
            </a:r>
            <a:r>
              <a:rPr lang="en-US" dirty="0" err="1" smtClean="0"/>
              <a:t>node_attributes</a:t>
            </a:r>
            <a:r>
              <a:rPr lang="en-US" dirty="0" smtClean="0"/>
              <a:t>)</a:t>
            </a:r>
            <a:endParaRPr lang="en-US" dirty="0"/>
          </a:p>
          <a:p>
            <a:r>
              <a:rPr lang="en-US" dirty="0" smtClean="0"/>
              <a:t>    </a:t>
            </a:r>
            <a:r>
              <a:rPr lang="en-US" dirty="0" err="1" smtClean="0"/>
              <a:t>runner.converge</a:t>
            </a:r>
            <a:r>
              <a:rPr lang="en-US" dirty="0"/>
              <a:t>(</a:t>
            </a:r>
            <a:r>
              <a:rPr lang="en-US" dirty="0" err="1"/>
              <a:t>described_recipe</a:t>
            </a:r>
            <a:r>
              <a:rPr lang="en-US" dirty="0" smtClean="0"/>
              <a:t>)</a:t>
            </a:r>
          </a:p>
          <a:p>
            <a:r>
              <a:rPr lang="en-US" dirty="0" smtClean="0"/>
              <a:t>  end</a:t>
            </a:r>
          </a:p>
          <a:p>
            <a:endParaRPr lang="en-US" dirty="0"/>
          </a:p>
          <a:p>
            <a:r>
              <a:rPr lang="en-US" dirty="0" smtClean="0"/>
              <a:t>  let(:</a:t>
            </a:r>
            <a:r>
              <a:rPr lang="en-US" dirty="0" err="1" smtClean="0"/>
              <a:t>node_attributes</a:t>
            </a:r>
            <a:r>
              <a:rPr lang="en-US" dirty="0" smtClean="0"/>
              <a:t>) do</a:t>
            </a:r>
          </a:p>
          <a:p>
            <a:r>
              <a:rPr lang="en-US" dirty="0" smtClean="0"/>
              <a:t>    {}</a:t>
            </a:r>
            <a:endParaRPr lang="en-US" dirty="0"/>
          </a:p>
          <a:p>
            <a:r>
              <a:rPr lang="en-US" dirty="0" smtClean="0"/>
              <a:t>  end</a:t>
            </a:r>
          </a:p>
          <a:p>
            <a:r>
              <a:rPr lang="en-US" dirty="0" smtClean="0"/>
              <a:t>  </a:t>
            </a:r>
          </a:p>
          <a:p>
            <a:r>
              <a:rPr lang="en-US" dirty="0"/>
              <a:t> </a:t>
            </a:r>
            <a:r>
              <a:rPr lang="en-US" dirty="0" smtClean="0"/>
              <a:t> context </a:t>
            </a:r>
            <a:r>
              <a:rPr lang="en-US" dirty="0"/>
              <a:t>'when no attributes are specified, on an </a:t>
            </a:r>
            <a:r>
              <a:rPr lang="en-US" dirty="0" err="1" smtClean="0"/>
              <a:t>unspecif</a:t>
            </a:r>
            <a:r>
              <a:rPr lang="en-US" dirty="0" smtClean="0"/>
              <a:t>...</a:t>
            </a:r>
            <a:r>
              <a:rPr lang="en-US" dirty="0" err="1" smtClean="0"/>
              <a:t>orm</a:t>
            </a:r>
            <a:r>
              <a:rPr lang="en-US" dirty="0" smtClean="0"/>
              <a:t>' </a:t>
            </a:r>
            <a:r>
              <a:rPr lang="en-US" dirty="0"/>
              <a:t>do</a:t>
            </a:r>
          </a:p>
          <a:p>
            <a:r>
              <a:rPr lang="en-US" dirty="0" smtClean="0"/>
              <a:t>    # ... EXAMPLES WITHIN CONTEXT</a:t>
            </a:r>
          </a:p>
          <a:p>
            <a:r>
              <a:rPr lang="en-US" dirty="0"/>
              <a:t> </a:t>
            </a:r>
            <a:r>
              <a:rPr lang="en-US" dirty="0" smtClean="0"/>
              <a:t> end</a:t>
            </a:r>
          </a:p>
          <a:p>
            <a:endParaRPr lang="en-US" dirty="0"/>
          </a:p>
          <a:p>
            <a:r>
              <a:rPr lang="en-US" dirty="0" smtClean="0"/>
              <a:t> </a:t>
            </a:r>
            <a:r>
              <a:rPr lang="en-US" dirty="0"/>
              <a:t> </a:t>
            </a:r>
            <a:r>
              <a:rPr lang="en-US" dirty="0" smtClean="0"/>
              <a:t>context </a:t>
            </a:r>
            <a:r>
              <a:rPr lang="en-US" dirty="0"/>
              <a:t>'when no attributes are specified, on </a:t>
            </a:r>
            <a:r>
              <a:rPr lang="en-US" dirty="0" err="1"/>
              <a:t>CentOS'</a:t>
            </a:r>
            <a:r>
              <a:rPr lang="en-US" dirty="0"/>
              <a:t> do</a:t>
            </a:r>
          </a:p>
          <a:p>
            <a:r>
              <a:rPr lang="en-US" dirty="0" smtClean="0"/>
              <a:t>    let(:</a:t>
            </a:r>
            <a:r>
              <a:rPr lang="en-US" dirty="0" err="1" smtClean="0"/>
              <a:t>node_attributes</a:t>
            </a:r>
            <a:r>
              <a:rPr lang="en-US" dirty="0" smtClean="0"/>
              <a:t>) do</a:t>
            </a:r>
          </a:p>
          <a:p>
            <a:r>
              <a:rPr lang="en-US" dirty="0" smtClean="0"/>
              <a:t>      { platform: 'centos', version: '6.7' }</a:t>
            </a:r>
          </a:p>
          <a:p>
            <a:r>
              <a:rPr lang="en-US" dirty="0" smtClean="0"/>
              <a:t>    end</a:t>
            </a:r>
          </a:p>
          <a:p>
            <a:r>
              <a:rPr lang="en-US" dirty="0" smtClean="0"/>
              <a:t>    # ... EXAMPLES WITHIN CONTEXT</a:t>
            </a:r>
            <a:endParaRPr lang="en-US" dirty="0"/>
          </a:p>
        </p:txBody>
      </p:sp>
      <p:sp>
        <p:nvSpPr>
          <p:cNvPr id="5" name="Text Placeholder 4"/>
          <p:cNvSpPr>
            <a:spLocks noGrp="1"/>
          </p:cNvSpPr>
          <p:nvPr>
            <p:ph type="body" sz="quarter" idx="12"/>
          </p:nvPr>
        </p:nvSpPr>
        <p:spPr>
          <a:xfrm>
            <a:off x="621430" y="1708897"/>
            <a:ext cx="14925911" cy="2834881"/>
          </a:xfrm>
        </p:spPr>
        <p:txBody>
          <a:bodyPr/>
          <a:lstStyle/>
          <a:p>
            <a:endParaRPr lang="en-US" dirty="0"/>
          </a:p>
        </p:txBody>
      </p:sp>
      <p:sp>
        <p:nvSpPr>
          <p:cNvPr id="6" name="Text Placeholder 4"/>
          <p:cNvSpPr>
            <a:spLocks noGrp="1"/>
          </p:cNvSpPr>
          <p:nvPr>
            <p:ph type="body" sz="quarter" idx="12"/>
          </p:nvPr>
        </p:nvSpPr>
        <p:spPr>
          <a:xfrm>
            <a:off x="604497" y="6477000"/>
            <a:ext cx="14925911" cy="1086556"/>
          </a:xfrm>
        </p:spPr>
        <p:txBody>
          <a:bodyPr/>
          <a:lstStyle/>
          <a:p>
            <a:endParaRPr lang="en-US" dirty="0"/>
          </a:p>
        </p:txBody>
      </p:sp>
    </p:spTree>
    <p:extLst>
      <p:ext uri="{BB962C8B-B14F-4D97-AF65-F5344CB8AC3E}">
        <p14:creationId xmlns:p14="http://schemas.microsoft.com/office/powerpoint/2010/main" val="17524762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Conjure </a:t>
            </a:r>
            <a:r>
              <a:rPr lang="en-US" dirty="0" err="1" smtClean="0"/>
              <a:t>shared_examples</a:t>
            </a:r>
            <a:endParaRPr lang="en-US" dirty="0"/>
          </a:p>
        </p:txBody>
      </p:sp>
      <p:sp>
        <p:nvSpPr>
          <p:cNvPr id="3" name="Subtitle 2"/>
          <p:cNvSpPr>
            <a:spLocks noGrp="1"/>
          </p:cNvSpPr>
          <p:nvPr>
            <p:ph type="subTitle" idx="1"/>
          </p:nvPr>
        </p:nvSpPr>
        <p:spPr/>
        <p:txBody>
          <a:bodyPr/>
          <a:lstStyle/>
          <a:p>
            <a:r>
              <a:rPr lang="en-US" dirty="0"/>
              <a:t>Shared examples let you describe </a:t>
            </a:r>
            <a:r>
              <a:rPr lang="en-US" dirty="0" smtClean="0"/>
              <a:t>behavior </a:t>
            </a:r>
            <a:r>
              <a:rPr lang="en-US" dirty="0"/>
              <a:t>of classes or modules. When declared</a:t>
            </a:r>
            <a:r>
              <a:rPr lang="en-US" dirty="0" smtClean="0"/>
              <a:t>, a </a:t>
            </a:r>
            <a:r>
              <a:rPr lang="en-US" dirty="0"/>
              <a:t>shared group's content is stored. It is only realized in the context </a:t>
            </a:r>
            <a:r>
              <a:rPr lang="en-US" dirty="0" smtClean="0"/>
              <a:t>of another </a:t>
            </a:r>
            <a:r>
              <a:rPr lang="en-US" dirty="0"/>
              <a:t>example group, which provides any context the shared </a:t>
            </a:r>
            <a:r>
              <a:rPr lang="en-US" dirty="0" smtClean="0"/>
              <a:t>group needs to run</a:t>
            </a:r>
            <a:r>
              <a:rPr lang="en-US" dirty="0"/>
              <a:t>.</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/yi12tM</a:t>
            </a:r>
            <a:endParaRPr lang="en-US" sz="3200" dirty="0" smtClean="0"/>
          </a:p>
        </p:txBody>
      </p:sp>
    </p:spTree>
    <p:extLst>
      <p:ext uri="{BB962C8B-B14F-4D97-AF65-F5344CB8AC3E}">
        <p14:creationId xmlns:p14="http://schemas.microsoft.com/office/powerpoint/2010/main" val="16949333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Similar Expressed Expectations</a:t>
            </a:r>
            <a:endParaRPr lang="en-US" dirty="0"/>
          </a:p>
        </p:txBody>
      </p:sp>
      <p:sp>
        <p:nvSpPr>
          <p:cNvPr id="3" name="Content Placeholder 2"/>
          <p:cNvSpPr>
            <a:spLocks noGrp="1"/>
          </p:cNvSpPr>
          <p:nvPr>
            <p:ph sz="quarter" idx="10"/>
          </p:nvPr>
        </p:nvSpPr>
        <p:spPr/>
        <p:txBody>
          <a:bodyPr>
            <a:noAutofit/>
          </a:bodyPr>
          <a:lstStyle/>
          <a:p>
            <a:pPr>
              <a:lnSpc>
                <a:spcPct val="90000"/>
              </a:lnSpc>
            </a:pPr>
            <a:r>
              <a:rPr lang="en-US" sz="2400" dirty="0" smtClean="0"/>
              <a:t>  context </a:t>
            </a:r>
            <a:r>
              <a:rPr lang="en-US" sz="2400" dirty="0"/>
              <a:t>'when no attributes are specified, on an </a:t>
            </a:r>
            <a:r>
              <a:rPr lang="en-US" sz="2400" dirty="0" err="1"/>
              <a:t>unspecif</a:t>
            </a:r>
            <a:r>
              <a:rPr lang="en-US" sz="2400" dirty="0"/>
              <a:t>...</a:t>
            </a:r>
            <a:r>
              <a:rPr lang="en-US" sz="2400" dirty="0" err="1"/>
              <a:t>orm</a:t>
            </a:r>
            <a:r>
              <a:rPr lang="en-US" sz="2400" dirty="0"/>
              <a:t>' </a:t>
            </a:r>
            <a:r>
              <a:rPr lang="en-US" sz="2400" dirty="0" smtClean="0"/>
              <a:t>do</a:t>
            </a:r>
            <a:endParaRPr lang="en-US" sz="2400" dirty="0"/>
          </a:p>
          <a:p>
            <a:pPr>
              <a:lnSpc>
                <a:spcPct val="90000"/>
              </a:lnSpc>
            </a:pPr>
            <a:r>
              <a:rPr lang="en-US" sz="2400" dirty="0" smtClean="0"/>
              <a:t>    # let(:</a:t>
            </a:r>
            <a:r>
              <a:rPr lang="en-US" sz="2400" dirty="0" err="1" smtClean="0"/>
              <a:t>installed_packages</a:t>
            </a:r>
            <a:r>
              <a:rPr lang="en-US" sz="2400" dirty="0" smtClean="0"/>
              <a:t>) ...</a:t>
            </a:r>
          </a:p>
          <a:p>
            <a:pPr>
              <a:lnSpc>
                <a:spcPct val="90000"/>
              </a:lnSpc>
            </a:pPr>
            <a:r>
              <a:rPr lang="en-US" sz="2400" dirty="0"/>
              <a:t> </a:t>
            </a:r>
            <a:r>
              <a:rPr lang="en-US" sz="2400" dirty="0" smtClean="0"/>
              <a:t>   it 'installs the necessary packages' do</a:t>
            </a:r>
          </a:p>
          <a:p>
            <a:pPr>
              <a:lnSpc>
                <a:spcPct val="90000"/>
              </a:lnSpc>
            </a:pPr>
            <a:r>
              <a:rPr lang="en-US" sz="2400" dirty="0" smtClean="0"/>
              <a:t>      </a:t>
            </a:r>
            <a:r>
              <a:rPr lang="en-US" sz="2400" dirty="0" err="1" smtClean="0"/>
              <a:t>installed_packages.each</a:t>
            </a:r>
            <a:r>
              <a:rPr lang="en-US" sz="2400" dirty="0" smtClean="0"/>
              <a:t> do |name|</a:t>
            </a:r>
          </a:p>
          <a:p>
            <a:pPr>
              <a:lnSpc>
                <a:spcPct val="90000"/>
              </a:lnSpc>
            </a:pPr>
            <a:r>
              <a:rPr lang="en-US" sz="2400" dirty="0" smtClean="0"/>
              <a:t>        expect(</a:t>
            </a:r>
            <a:r>
              <a:rPr lang="en-US" sz="2400" dirty="0" err="1" smtClean="0"/>
              <a:t>chef_run</a:t>
            </a:r>
            <a:r>
              <a:rPr lang="en-US" sz="2400" dirty="0" smtClean="0"/>
              <a:t>).to </a:t>
            </a:r>
            <a:r>
              <a:rPr lang="en-US" sz="2400" dirty="0" err="1" smtClean="0"/>
              <a:t>install_package</a:t>
            </a:r>
            <a:r>
              <a:rPr lang="en-US" sz="2400" dirty="0" smtClean="0"/>
              <a:t>(name)</a:t>
            </a:r>
          </a:p>
          <a:p>
            <a:pPr>
              <a:lnSpc>
                <a:spcPct val="90000"/>
              </a:lnSpc>
            </a:pPr>
            <a:r>
              <a:rPr lang="en-US" sz="2400" dirty="0" smtClean="0"/>
              <a:t>      end</a:t>
            </a:r>
            <a:endParaRPr lang="en-US" sz="2400" dirty="0"/>
          </a:p>
          <a:p>
            <a:pPr>
              <a:lnSpc>
                <a:spcPct val="90000"/>
              </a:lnSpc>
            </a:pPr>
            <a:r>
              <a:rPr lang="en-US" sz="2400" dirty="0"/>
              <a:t> </a:t>
            </a:r>
            <a:r>
              <a:rPr lang="en-US" sz="2400" dirty="0" smtClean="0"/>
              <a:t>   end</a:t>
            </a:r>
          </a:p>
          <a:p>
            <a:pPr>
              <a:lnSpc>
                <a:spcPct val="90000"/>
              </a:lnSpc>
            </a:pPr>
            <a:r>
              <a:rPr lang="en-US" sz="2400" dirty="0"/>
              <a:t> </a:t>
            </a:r>
            <a:r>
              <a:rPr lang="en-US" sz="2400" dirty="0" smtClean="0"/>
              <a:t> end</a:t>
            </a:r>
          </a:p>
          <a:p>
            <a:pPr>
              <a:lnSpc>
                <a:spcPct val="90000"/>
              </a:lnSpc>
            </a:pPr>
            <a:r>
              <a:rPr lang="en-US" sz="2400" dirty="0" smtClean="0"/>
              <a:t>  </a:t>
            </a:r>
            <a:r>
              <a:rPr lang="en-US" sz="2400" dirty="0"/>
              <a:t>context 'when no attributes are specified, on </a:t>
            </a:r>
            <a:r>
              <a:rPr lang="en-US" sz="2400" dirty="0" err="1"/>
              <a:t>CentOS'</a:t>
            </a:r>
            <a:r>
              <a:rPr lang="en-US" sz="2400" dirty="0"/>
              <a:t> </a:t>
            </a:r>
            <a:r>
              <a:rPr lang="en-US" sz="2400" dirty="0" smtClean="0"/>
              <a:t>do</a:t>
            </a:r>
          </a:p>
          <a:p>
            <a:pPr>
              <a:lnSpc>
                <a:spcPct val="90000"/>
              </a:lnSpc>
            </a:pPr>
            <a:r>
              <a:rPr lang="en-US" sz="2400" dirty="0"/>
              <a:t> </a:t>
            </a:r>
            <a:r>
              <a:rPr lang="en-US" sz="2400" dirty="0" smtClean="0"/>
              <a:t>   </a:t>
            </a:r>
            <a:r>
              <a:rPr lang="en-US" sz="2400" dirty="0"/>
              <a:t># let(</a:t>
            </a:r>
            <a:r>
              <a:rPr lang="en-US" sz="2400" dirty="0" smtClean="0"/>
              <a:t>:</a:t>
            </a:r>
            <a:r>
              <a:rPr lang="en-US" sz="2400" dirty="0" err="1"/>
              <a:t>installed_packages</a:t>
            </a:r>
            <a:r>
              <a:rPr lang="en-US" sz="2400" dirty="0" smtClean="0"/>
              <a:t>) </a:t>
            </a:r>
            <a:r>
              <a:rPr lang="en-US" sz="2400" dirty="0"/>
              <a:t>..</a:t>
            </a:r>
            <a:r>
              <a:rPr lang="en-US" sz="2400" dirty="0" smtClean="0"/>
              <a:t>.    </a:t>
            </a:r>
          </a:p>
          <a:p>
            <a:pPr>
              <a:lnSpc>
                <a:spcPct val="90000"/>
              </a:lnSpc>
            </a:pPr>
            <a:r>
              <a:rPr lang="en-US" sz="2400" dirty="0" smtClean="0"/>
              <a:t>    it </a:t>
            </a:r>
            <a:r>
              <a:rPr lang="en-US" sz="2400" dirty="0"/>
              <a:t>'installs the necessary packages' do</a:t>
            </a:r>
          </a:p>
          <a:p>
            <a:pPr>
              <a:lnSpc>
                <a:spcPct val="90000"/>
              </a:lnSpc>
            </a:pPr>
            <a:r>
              <a:rPr lang="en-US" sz="2400" dirty="0"/>
              <a:t>      </a:t>
            </a:r>
            <a:r>
              <a:rPr lang="en-US" sz="2400" dirty="0" err="1" smtClean="0"/>
              <a:t>installed_packages.each</a:t>
            </a:r>
            <a:r>
              <a:rPr lang="en-US" sz="2400" dirty="0" smtClean="0"/>
              <a:t> </a:t>
            </a:r>
            <a:r>
              <a:rPr lang="en-US" sz="2400" dirty="0"/>
              <a:t>do |name|</a:t>
            </a:r>
          </a:p>
          <a:p>
            <a:pPr>
              <a:lnSpc>
                <a:spcPct val="90000"/>
              </a:lnSpc>
            </a:pPr>
            <a:r>
              <a:rPr lang="en-US" sz="2400" dirty="0"/>
              <a:t>        expect(</a:t>
            </a:r>
            <a:r>
              <a:rPr lang="en-US" sz="2400" dirty="0" err="1"/>
              <a:t>chef_run</a:t>
            </a:r>
            <a:r>
              <a:rPr lang="en-US" sz="2400" dirty="0"/>
              <a:t>).to </a:t>
            </a:r>
            <a:r>
              <a:rPr lang="en-US" sz="2400" dirty="0" err="1"/>
              <a:t>install_package</a:t>
            </a:r>
            <a:r>
              <a:rPr lang="en-US" sz="2400" dirty="0"/>
              <a:t>(name)</a:t>
            </a:r>
          </a:p>
          <a:p>
            <a:pPr>
              <a:lnSpc>
                <a:spcPct val="90000"/>
              </a:lnSpc>
            </a:pPr>
            <a:r>
              <a:rPr lang="en-US" sz="2400" dirty="0"/>
              <a:t>      end</a:t>
            </a:r>
          </a:p>
          <a:p>
            <a:pPr>
              <a:lnSpc>
                <a:spcPct val="90000"/>
              </a:lnSpc>
            </a:pPr>
            <a:r>
              <a:rPr lang="en-US" sz="2400" dirty="0"/>
              <a:t>    </a:t>
            </a:r>
            <a:r>
              <a:rPr lang="en-US" sz="2400" dirty="0" smtClean="0"/>
              <a:t>end</a:t>
            </a:r>
          </a:p>
          <a:p>
            <a:pPr>
              <a:lnSpc>
                <a:spcPct val="90000"/>
              </a:lnSpc>
            </a:pPr>
            <a:r>
              <a:rPr lang="en-US" sz="2400" dirty="0" smtClean="0"/>
              <a:t>  end</a:t>
            </a:r>
            <a:endParaRPr lang="en-US" sz="2400" dirty="0"/>
          </a:p>
        </p:txBody>
      </p:sp>
      <p:cxnSp>
        <p:nvCxnSpPr>
          <p:cNvPr id="10" name="Straight Connector 9"/>
          <p:cNvCxnSpPr>
            <a:stCxn id="7" idx="2"/>
          </p:cNvCxnSpPr>
          <p:nvPr/>
        </p:nvCxnSpPr>
        <p:spPr>
          <a:xfrm flipV="1">
            <a:off x="12397619" y="3132667"/>
            <a:ext cx="834571" cy="604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flipV="1">
            <a:off x="12380686" y="6562877"/>
            <a:ext cx="834571" cy="604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flipV="1">
            <a:off x="12356495" y="1978781"/>
            <a:ext cx="834571" cy="604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flipV="1">
            <a:off x="12363752" y="5457372"/>
            <a:ext cx="834571" cy="6048"/>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16" name="Rectangle 15"/>
          <p:cNvSpPr/>
          <p:nvPr/>
        </p:nvSpPr>
        <p:spPr bwMode="auto">
          <a:xfrm>
            <a:off x="13183810" y="1717524"/>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different</a:t>
            </a:r>
          </a:p>
        </p:txBody>
      </p:sp>
      <p:sp>
        <p:nvSpPr>
          <p:cNvPr id="17" name="Rectangle 16"/>
          <p:cNvSpPr/>
          <p:nvPr/>
        </p:nvSpPr>
        <p:spPr bwMode="auto">
          <a:xfrm>
            <a:off x="13178973" y="2873827"/>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same</a:t>
            </a:r>
          </a:p>
        </p:txBody>
      </p:sp>
      <p:sp>
        <p:nvSpPr>
          <p:cNvPr id="18" name="Rectangle 17"/>
          <p:cNvSpPr/>
          <p:nvPr/>
        </p:nvSpPr>
        <p:spPr bwMode="auto">
          <a:xfrm>
            <a:off x="13178972" y="5196114"/>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different</a:t>
            </a:r>
          </a:p>
        </p:txBody>
      </p:sp>
      <p:sp>
        <p:nvSpPr>
          <p:cNvPr id="19" name="Rectangle 18"/>
          <p:cNvSpPr/>
          <p:nvPr/>
        </p:nvSpPr>
        <p:spPr bwMode="auto">
          <a:xfrm>
            <a:off x="13178972" y="6308876"/>
            <a:ext cx="2152952" cy="532191"/>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same</a:t>
            </a:r>
          </a:p>
        </p:txBody>
      </p:sp>
      <p:sp>
        <p:nvSpPr>
          <p:cNvPr id="7" name="Right Bracket 6"/>
          <p:cNvSpPr/>
          <p:nvPr/>
        </p:nvSpPr>
        <p:spPr>
          <a:xfrm>
            <a:off x="11708190" y="2334381"/>
            <a:ext cx="689429" cy="1608667"/>
          </a:xfrm>
          <a:prstGeom prst="rightBracket">
            <a:avLst/>
          </a:prstGeom>
          <a:ln>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Right Bracket 7"/>
          <p:cNvSpPr/>
          <p:nvPr/>
        </p:nvSpPr>
        <p:spPr>
          <a:xfrm>
            <a:off x="11703351" y="5764587"/>
            <a:ext cx="689429" cy="1608667"/>
          </a:xfrm>
          <a:prstGeom prst="rightBracket">
            <a:avLst/>
          </a:prstGeom>
          <a:ln>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ket 11"/>
          <p:cNvSpPr/>
          <p:nvPr/>
        </p:nvSpPr>
        <p:spPr>
          <a:xfrm>
            <a:off x="11708190" y="1765905"/>
            <a:ext cx="677334" cy="435428"/>
          </a:xfrm>
          <a:prstGeom prst="rightBracket">
            <a:avLst/>
          </a:prstGeom>
          <a:ln>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3" name="Right Bracket 12"/>
          <p:cNvSpPr/>
          <p:nvPr/>
        </p:nvSpPr>
        <p:spPr>
          <a:xfrm>
            <a:off x="11703352" y="5244495"/>
            <a:ext cx="677334" cy="435428"/>
          </a:xfrm>
          <a:prstGeom prst="rightBracket">
            <a:avLst/>
          </a:prstGeom>
          <a:ln>
            <a:solidFill>
              <a:schemeClr val="accent4"/>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630687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 Place to Share Examples</a:t>
            </a:r>
            <a:endParaRPr lang="en-US" dirty="0"/>
          </a:p>
        </p:txBody>
      </p:sp>
      <p:sp>
        <p:nvSpPr>
          <p:cNvPr id="3" name="Content Placeholder 2"/>
          <p:cNvSpPr>
            <a:spLocks noGrp="1"/>
          </p:cNvSpPr>
          <p:nvPr>
            <p:ph sz="quarter" idx="10"/>
          </p:nvPr>
        </p:nvSpPr>
        <p:spPr/>
        <p:txBody>
          <a:bodyPr>
            <a:normAutofit lnSpcReduction="10000"/>
          </a:bodyPr>
          <a:lstStyle/>
          <a:p>
            <a:pPr>
              <a:lnSpc>
                <a:spcPct val="90000"/>
              </a:lnSpc>
            </a:pPr>
            <a:r>
              <a:rPr lang="en-US" dirty="0"/>
              <a:t> </a:t>
            </a:r>
            <a:r>
              <a:rPr lang="en-US" dirty="0" smtClean="0"/>
              <a:t> </a:t>
            </a:r>
            <a:r>
              <a:rPr lang="en-US" dirty="0" err="1" smtClean="0"/>
              <a:t>shared_examples</a:t>
            </a:r>
            <a:r>
              <a:rPr lang="en-US" dirty="0" smtClean="0"/>
              <a:t> 'installs packages' do</a:t>
            </a:r>
          </a:p>
          <a:p>
            <a:pPr>
              <a:lnSpc>
                <a:spcPct val="90000"/>
              </a:lnSpc>
            </a:pPr>
            <a:r>
              <a:rPr lang="en-US" dirty="0"/>
              <a:t> </a:t>
            </a:r>
            <a:r>
              <a:rPr lang="en-US" dirty="0" smtClean="0"/>
              <a:t>   it </a:t>
            </a:r>
            <a:r>
              <a:rPr lang="en-US" dirty="0"/>
              <a:t>'installs the necessary packages' do</a:t>
            </a:r>
          </a:p>
          <a:p>
            <a:pPr>
              <a:lnSpc>
                <a:spcPct val="90000"/>
              </a:lnSpc>
            </a:pPr>
            <a:r>
              <a:rPr lang="en-US" dirty="0"/>
              <a:t>  </a:t>
            </a:r>
            <a:r>
              <a:rPr lang="en-US" dirty="0" smtClean="0"/>
              <a:t>    </a:t>
            </a:r>
            <a:r>
              <a:rPr lang="en-US" dirty="0" err="1" smtClean="0"/>
              <a:t>packages.each</a:t>
            </a:r>
            <a:r>
              <a:rPr lang="en-US" dirty="0" smtClean="0"/>
              <a:t> </a:t>
            </a:r>
            <a:r>
              <a:rPr lang="en-US" dirty="0"/>
              <a:t>do |name|</a:t>
            </a:r>
          </a:p>
          <a:p>
            <a:pPr>
              <a:lnSpc>
                <a:spcPct val="90000"/>
              </a:lnSpc>
            </a:pPr>
            <a:r>
              <a:rPr lang="en-US" dirty="0" smtClean="0"/>
              <a:t>        expect</a:t>
            </a:r>
            <a:r>
              <a:rPr lang="en-US" dirty="0"/>
              <a:t>(</a:t>
            </a:r>
            <a:r>
              <a:rPr lang="en-US" dirty="0" err="1"/>
              <a:t>chef_run</a:t>
            </a:r>
            <a:r>
              <a:rPr lang="en-US" dirty="0"/>
              <a:t>).to </a:t>
            </a:r>
            <a:r>
              <a:rPr lang="en-US" dirty="0" err="1"/>
              <a:t>install_package</a:t>
            </a:r>
            <a:r>
              <a:rPr lang="en-US" dirty="0"/>
              <a:t>(name)</a:t>
            </a:r>
          </a:p>
          <a:p>
            <a:pPr>
              <a:lnSpc>
                <a:spcPct val="90000"/>
              </a:lnSpc>
            </a:pPr>
            <a:r>
              <a:rPr lang="en-US" dirty="0"/>
              <a:t>    </a:t>
            </a:r>
            <a:r>
              <a:rPr lang="en-US" dirty="0" smtClean="0"/>
              <a:t>  end</a:t>
            </a:r>
            <a:endParaRPr lang="en-US" dirty="0"/>
          </a:p>
          <a:p>
            <a:pPr>
              <a:lnSpc>
                <a:spcPct val="90000"/>
              </a:lnSpc>
            </a:pPr>
            <a:r>
              <a:rPr lang="en-US" dirty="0"/>
              <a:t>  </a:t>
            </a:r>
            <a:r>
              <a:rPr lang="en-US" dirty="0" smtClean="0"/>
              <a:t>  end</a:t>
            </a:r>
          </a:p>
          <a:p>
            <a:pPr>
              <a:lnSpc>
                <a:spcPct val="90000"/>
              </a:lnSpc>
            </a:pPr>
            <a:r>
              <a:rPr lang="en-US" dirty="0"/>
              <a:t> </a:t>
            </a:r>
            <a:r>
              <a:rPr lang="en-US" dirty="0" smtClean="0"/>
              <a:t> end</a:t>
            </a:r>
          </a:p>
          <a:p>
            <a:pPr>
              <a:lnSpc>
                <a:spcPct val="90000"/>
              </a:lnSpc>
            </a:pPr>
            <a:r>
              <a:rPr lang="en-US" dirty="0"/>
              <a:t> </a:t>
            </a:r>
            <a:r>
              <a:rPr lang="en-US" dirty="0" smtClean="0"/>
              <a:t> context </a:t>
            </a:r>
            <a:r>
              <a:rPr lang="en-US" dirty="0"/>
              <a:t>'when no attributes are specified, on an </a:t>
            </a:r>
            <a:r>
              <a:rPr lang="en-US" dirty="0" err="1"/>
              <a:t>unspecif</a:t>
            </a:r>
            <a:r>
              <a:rPr lang="en-US" dirty="0"/>
              <a:t>...</a:t>
            </a:r>
            <a:r>
              <a:rPr lang="en-US" dirty="0" err="1"/>
              <a:t>orm</a:t>
            </a:r>
            <a:r>
              <a:rPr lang="en-US" dirty="0"/>
              <a:t>' do</a:t>
            </a:r>
          </a:p>
          <a:p>
            <a:pPr>
              <a:lnSpc>
                <a:spcPct val="90000"/>
              </a:lnSpc>
            </a:pPr>
            <a:r>
              <a:rPr lang="en-US" dirty="0"/>
              <a:t>    # let(</a:t>
            </a:r>
            <a:r>
              <a:rPr lang="en-US" dirty="0" smtClean="0"/>
              <a:t>:</a:t>
            </a:r>
            <a:r>
              <a:rPr lang="en-US" dirty="0" err="1" smtClean="0"/>
              <a:t>installed_packages</a:t>
            </a:r>
            <a:r>
              <a:rPr lang="en-US" dirty="0"/>
              <a:t>) ..</a:t>
            </a:r>
            <a:r>
              <a:rPr lang="en-US" dirty="0" smtClean="0"/>
              <a:t>.</a:t>
            </a:r>
          </a:p>
          <a:p>
            <a:pPr>
              <a:lnSpc>
                <a:spcPct val="90000"/>
              </a:lnSpc>
            </a:pPr>
            <a:r>
              <a:rPr lang="en-US" dirty="0"/>
              <a:t> </a:t>
            </a:r>
            <a:r>
              <a:rPr lang="en-US" dirty="0" smtClean="0"/>
              <a:t>   </a:t>
            </a:r>
            <a:r>
              <a:rPr lang="en-US" dirty="0" err="1" smtClean="0"/>
              <a:t>it_behaves_like</a:t>
            </a:r>
            <a:r>
              <a:rPr lang="en-US" dirty="0" smtClean="0"/>
              <a:t> 'installs packages'</a:t>
            </a:r>
            <a:endParaRPr lang="en-US" dirty="0"/>
          </a:p>
          <a:p>
            <a:pPr>
              <a:lnSpc>
                <a:spcPct val="90000"/>
              </a:lnSpc>
            </a:pPr>
            <a:r>
              <a:rPr lang="en-US" dirty="0" smtClean="0"/>
              <a:t>  end</a:t>
            </a:r>
          </a:p>
          <a:p>
            <a:pPr>
              <a:lnSpc>
                <a:spcPct val="90000"/>
              </a:lnSpc>
            </a:pPr>
            <a:r>
              <a:rPr lang="en-US" dirty="0" smtClean="0"/>
              <a:t>  </a:t>
            </a:r>
            <a:r>
              <a:rPr lang="en-US" dirty="0"/>
              <a:t>context 'when no attributes are specified, on </a:t>
            </a:r>
            <a:r>
              <a:rPr lang="en-US" dirty="0" err="1"/>
              <a:t>CentOS'</a:t>
            </a:r>
            <a:r>
              <a:rPr lang="en-US" dirty="0"/>
              <a:t> do</a:t>
            </a:r>
          </a:p>
          <a:p>
            <a:pPr>
              <a:lnSpc>
                <a:spcPct val="90000"/>
              </a:lnSpc>
            </a:pPr>
            <a:r>
              <a:rPr lang="en-US" dirty="0"/>
              <a:t>    # let(</a:t>
            </a:r>
            <a:r>
              <a:rPr lang="en-US" dirty="0" smtClean="0"/>
              <a:t>:</a:t>
            </a:r>
            <a:r>
              <a:rPr lang="en-US" dirty="0" err="1" smtClean="0"/>
              <a:t>installed_packages</a:t>
            </a:r>
            <a:r>
              <a:rPr lang="en-US" dirty="0"/>
              <a:t>) ...    </a:t>
            </a:r>
          </a:p>
          <a:p>
            <a:pPr>
              <a:lnSpc>
                <a:spcPct val="90000"/>
              </a:lnSpc>
            </a:pPr>
            <a:r>
              <a:rPr lang="en-US" dirty="0" smtClean="0"/>
              <a:t>    </a:t>
            </a:r>
            <a:r>
              <a:rPr lang="en-US" dirty="0" err="1" smtClean="0"/>
              <a:t>it_behaves_like</a:t>
            </a:r>
            <a:r>
              <a:rPr lang="en-US" dirty="0" smtClean="0"/>
              <a:t> 'installs packages</a:t>
            </a:r>
            <a:r>
              <a:rPr lang="en-US" dirty="0"/>
              <a:t>'</a:t>
            </a:r>
            <a:endParaRPr lang="en-US" dirty="0" smtClean="0"/>
          </a:p>
          <a:p>
            <a:pPr>
              <a:lnSpc>
                <a:spcPct val="90000"/>
              </a:lnSpc>
            </a:pPr>
            <a:r>
              <a:rPr lang="en-US" dirty="0" smtClean="0"/>
              <a:t>  end</a:t>
            </a:r>
            <a:endParaRPr lang="en-US" dirty="0"/>
          </a:p>
        </p:txBody>
      </p:sp>
      <p:sp>
        <p:nvSpPr>
          <p:cNvPr id="10" name="Text Placeholder 7"/>
          <p:cNvSpPr>
            <a:spLocks noGrp="1"/>
          </p:cNvSpPr>
          <p:nvPr>
            <p:ph type="body" sz="quarter" idx="12"/>
          </p:nvPr>
        </p:nvSpPr>
        <p:spPr>
          <a:xfrm>
            <a:off x="620713" y="1354138"/>
            <a:ext cx="14927262" cy="3144837"/>
          </a:xfrm>
        </p:spPr>
        <p:txBody>
          <a:bodyPr/>
          <a:lstStyle/>
          <a:p>
            <a:endParaRPr lang="en-US"/>
          </a:p>
        </p:txBody>
      </p:sp>
      <p:sp>
        <p:nvSpPr>
          <p:cNvPr id="12" name="Text Placeholder 7"/>
          <p:cNvSpPr>
            <a:spLocks noGrp="1"/>
          </p:cNvSpPr>
          <p:nvPr>
            <p:ph type="body" sz="quarter" idx="12"/>
          </p:nvPr>
        </p:nvSpPr>
        <p:spPr>
          <a:xfrm>
            <a:off x="615950" y="5321300"/>
            <a:ext cx="14927263" cy="503238"/>
          </a:xfrm>
        </p:spPr>
        <p:txBody>
          <a:bodyPr/>
          <a:lstStyle/>
          <a:p>
            <a:endParaRPr lang="en-US" dirty="0"/>
          </a:p>
        </p:txBody>
      </p:sp>
      <p:sp>
        <p:nvSpPr>
          <p:cNvPr id="13" name="Text Placeholder 7"/>
          <p:cNvSpPr>
            <a:spLocks noGrp="1"/>
          </p:cNvSpPr>
          <p:nvPr>
            <p:ph type="body" sz="quarter" idx="12"/>
          </p:nvPr>
        </p:nvSpPr>
        <p:spPr>
          <a:xfrm>
            <a:off x="611112" y="7082367"/>
            <a:ext cx="14927263" cy="503238"/>
          </a:xfrm>
        </p:spPr>
        <p:txBody>
          <a:bodyPr/>
          <a:lstStyle/>
          <a:p>
            <a:endParaRPr lang="en-US" dirty="0"/>
          </a:p>
        </p:txBody>
      </p:sp>
    </p:spTree>
    <p:extLst>
      <p:ext uri="{BB962C8B-B14F-4D97-AF65-F5344CB8AC3E}">
        <p14:creationId xmlns:p14="http://schemas.microsoft.com/office/powerpoint/2010/main" val="3944724665"/>
      </p:ext>
    </p:extLst>
  </p:cSld>
  <p:clrMapOvr>
    <a:masterClrMapping/>
  </p:clrMapOvr>
  <p:transition xmlns:p14="http://schemas.microsoft.com/office/powerpoint/2010/mai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7864168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r>
              <a:rPr lang="en-US" dirty="0" smtClean="0"/>
              <a:t>Refactor the the Ark's default recipe specification using:</a:t>
            </a:r>
          </a:p>
          <a:p>
            <a:pPr marL="0" indent="0">
              <a:buNone/>
            </a:pPr>
            <a:endParaRPr lang="en-US" dirty="0"/>
          </a:p>
          <a:p>
            <a:pPr>
              <a:buFont typeface="Wingdings" charset="2"/>
              <a:buChar char="²"/>
            </a:pPr>
            <a:r>
              <a:rPr lang="en-US" sz="3600" b="1" dirty="0"/>
              <a:t>Power Word: let</a:t>
            </a:r>
          </a:p>
          <a:p>
            <a:pPr>
              <a:buFont typeface="Wingdings" charset="2"/>
              <a:buChar char="²"/>
            </a:pPr>
            <a:r>
              <a:rPr lang="en-US" sz="3600" b="1" dirty="0"/>
              <a:t>Conjure: </a:t>
            </a:r>
            <a:r>
              <a:rPr lang="en-US" sz="3600" b="1" dirty="0" err="1" smtClean="0"/>
              <a:t>shared_examples</a:t>
            </a:r>
            <a:endParaRPr lang="en-US" sz="3600" dirty="0" smtClean="0"/>
          </a:p>
          <a:p>
            <a:pPr marL="0" indent="0">
              <a:buNone/>
            </a:pPr>
            <a:endParaRPr lang="en-US" dirty="0" smtClean="0"/>
          </a:p>
          <a:p>
            <a:r>
              <a:rPr lang="en-US" dirty="0" smtClean="0"/>
              <a:t>Run `chef exec </a:t>
            </a:r>
            <a:r>
              <a:rPr lang="en-US" dirty="0" err="1" smtClean="0"/>
              <a:t>rspec</a:t>
            </a:r>
            <a:r>
              <a:rPr lang="en-US" dirty="0"/>
              <a:t> spec/recipes/</a:t>
            </a:r>
            <a:r>
              <a:rPr lang="en-US" dirty="0" err="1" smtClean="0"/>
              <a:t>default_spec.rb</a:t>
            </a:r>
            <a:r>
              <a:rPr lang="en-US" dirty="0" smtClean="0"/>
              <a:t>` to ensure the examples pass</a:t>
            </a:r>
            <a:endParaRPr lang="en-US" sz="36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and the size of the recipe specification has been decreased.</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2362518870"/>
      </p:ext>
    </p:extLst>
  </p:cSld>
  <p:clrMapOvr>
    <a:masterClrMapping/>
  </p:clrMapOvr>
  <p:transition xmlns:p14="http://schemas.microsoft.com/office/powerpoint/2010/mai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3928533" y="762000"/>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297333" y="762000"/>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3928533" y="4352435"/>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Gencon 248.JPG"/>
          <p:cNvPicPr>
            <a:picLocks noChangeAspect="1"/>
          </p:cNvPicPr>
          <p:nvPr/>
        </p:nvPicPr>
        <p:blipFill rotWithShape="1">
          <a:blip r:embed="rId3">
            <a:extLst>
              <a:ext uri="{28A0092B-C50C-407E-A947-70E740481C1C}">
                <a14:useLocalDpi xmlns:a14="http://schemas.microsoft.com/office/drawing/2010/main" val="0"/>
              </a:ext>
            </a:extLst>
          </a:blip>
          <a:srcRect l="12924" t="5002" r="16410" b="8201"/>
          <a:stretch/>
        </p:blipFill>
        <p:spPr>
          <a:xfrm>
            <a:off x="8297333" y="4352435"/>
            <a:ext cx="4013200" cy="328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bwMode="white">
          <a:xfrm>
            <a:off x="12530666" y="4352435"/>
            <a:ext cx="3183467" cy="3286204"/>
          </a:xfrm>
          <a:prstGeom prst="rect">
            <a:avLst/>
          </a:prstGeom>
        </p:spPr>
        <p:txBody>
          <a:bodyPr vert="horz" wrap="square" lIns="91440" tIns="91440" rIns="91440" bIns="91440" rtlCol="0" anchor="ctr">
            <a:normAutofit/>
          </a:bodyPr>
          <a:lstStyle/>
          <a:p>
            <a:pPr algn="ctr"/>
            <a:r>
              <a:rPr lang="en-US" sz="3200" b="1" dirty="0" smtClean="0"/>
              <a:t>Tyler </a:t>
            </a:r>
          </a:p>
          <a:p>
            <a:pPr algn="ctr"/>
            <a:r>
              <a:rPr lang="en-US" sz="3200" b="1" i="1" dirty="0" smtClean="0">
                <a:solidFill>
                  <a:schemeClr val="bg1">
                    <a:lumMod val="50000"/>
                  </a:schemeClr>
                </a:solidFill>
              </a:rPr>
              <a:t>"Cure Light Wounds"</a:t>
            </a:r>
          </a:p>
          <a:p>
            <a:pPr algn="ctr"/>
            <a:r>
              <a:rPr lang="en-US" sz="3200" b="1" dirty="0" smtClean="0"/>
              <a:t>Fitch</a:t>
            </a:r>
          </a:p>
        </p:txBody>
      </p:sp>
      <p:sp>
        <p:nvSpPr>
          <p:cNvPr id="13" name="TextBox 12"/>
          <p:cNvSpPr txBox="1"/>
          <p:nvPr/>
        </p:nvSpPr>
        <p:spPr bwMode="white">
          <a:xfrm>
            <a:off x="524933" y="762000"/>
            <a:ext cx="3183467" cy="3286204"/>
          </a:xfrm>
          <a:prstGeom prst="rect">
            <a:avLst/>
          </a:prstGeom>
        </p:spPr>
        <p:txBody>
          <a:bodyPr vert="horz" wrap="square" lIns="91440" tIns="91440" rIns="91440" bIns="91440" rtlCol="0" anchor="ctr">
            <a:normAutofit/>
          </a:bodyPr>
          <a:lstStyle/>
          <a:p>
            <a:pPr algn="ctr"/>
            <a:r>
              <a:rPr lang="en-US" sz="3200" b="1" dirty="0" smtClean="0"/>
              <a:t>Dan</a:t>
            </a:r>
          </a:p>
          <a:p>
            <a:pPr algn="ctr"/>
            <a:r>
              <a:rPr lang="en-US" sz="3200" b="1" dirty="0" smtClean="0">
                <a:solidFill>
                  <a:schemeClr val="bg1">
                    <a:lumMod val="50000"/>
                  </a:schemeClr>
                </a:solidFill>
              </a:rPr>
              <a:t>"Two Swords" </a:t>
            </a:r>
            <a:r>
              <a:rPr lang="en-US" sz="3200" b="1" dirty="0" smtClean="0"/>
              <a:t>Robinson</a:t>
            </a:r>
          </a:p>
        </p:txBody>
      </p:sp>
      <p:sp>
        <p:nvSpPr>
          <p:cNvPr id="14" name="TextBox 13"/>
          <p:cNvSpPr txBox="1"/>
          <p:nvPr/>
        </p:nvSpPr>
        <p:spPr bwMode="white">
          <a:xfrm>
            <a:off x="524932" y="4352435"/>
            <a:ext cx="3183467" cy="3286204"/>
          </a:xfrm>
          <a:prstGeom prst="rect">
            <a:avLst/>
          </a:prstGeom>
        </p:spPr>
        <p:txBody>
          <a:bodyPr vert="horz" wrap="square" lIns="91440" tIns="91440" rIns="91440" bIns="91440" rtlCol="0" anchor="ctr">
            <a:normAutofit/>
          </a:bodyPr>
          <a:lstStyle/>
          <a:p>
            <a:pPr algn="ctr"/>
            <a:r>
              <a:rPr lang="en-US" sz="3200" b="1" dirty="0" smtClean="0"/>
              <a:t>Kimball</a:t>
            </a:r>
          </a:p>
          <a:p>
            <a:pPr algn="ctr"/>
            <a:r>
              <a:rPr lang="en-US" sz="3200" b="1" dirty="0" smtClean="0">
                <a:solidFill>
                  <a:schemeClr val="bg1">
                    <a:lumMod val="50000"/>
                  </a:schemeClr>
                </a:solidFill>
              </a:rPr>
              <a:t>"Magic Missile" </a:t>
            </a:r>
            <a:r>
              <a:rPr lang="en-US" sz="3200" b="1" dirty="0" smtClean="0"/>
              <a:t>Johnson</a:t>
            </a:r>
          </a:p>
        </p:txBody>
      </p:sp>
      <p:sp>
        <p:nvSpPr>
          <p:cNvPr id="15" name="TextBox 14"/>
          <p:cNvSpPr txBox="1"/>
          <p:nvPr/>
        </p:nvSpPr>
        <p:spPr bwMode="white">
          <a:xfrm>
            <a:off x="12530666" y="762000"/>
            <a:ext cx="3183467" cy="3286204"/>
          </a:xfrm>
          <a:prstGeom prst="rect">
            <a:avLst/>
          </a:prstGeom>
        </p:spPr>
        <p:txBody>
          <a:bodyPr vert="horz" wrap="square" lIns="91440" tIns="91440" rIns="91440" bIns="91440" rtlCol="0" anchor="ctr">
            <a:normAutofit/>
          </a:bodyPr>
          <a:lstStyle/>
          <a:p>
            <a:pPr algn="ctr"/>
            <a:r>
              <a:rPr lang="en-US" sz="3200" b="1" dirty="0" smtClean="0"/>
              <a:t>Eric </a:t>
            </a:r>
          </a:p>
          <a:p>
            <a:pPr algn="ctr"/>
            <a:r>
              <a:rPr lang="en-US" sz="3200" b="1" i="1" dirty="0" smtClean="0">
                <a:solidFill>
                  <a:schemeClr val="bg1">
                    <a:lumMod val="50000"/>
                  </a:schemeClr>
                </a:solidFill>
              </a:rPr>
              <a:t>"BB / LG" </a:t>
            </a:r>
            <a:r>
              <a:rPr lang="en-US" sz="3200" b="1" dirty="0" smtClean="0"/>
              <a:t>Maxwell</a:t>
            </a:r>
          </a:p>
        </p:txBody>
      </p:sp>
    </p:spTree>
    <p:extLst>
      <p:ext uri="{BB962C8B-B14F-4D97-AF65-F5344CB8AC3E}">
        <p14:creationId xmlns:p14="http://schemas.microsoft.com/office/powerpoint/2010/main" val="18760537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5028718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39513658"/>
      </p:ext>
    </p:extLst>
  </p:cSld>
  <p:clrMapOvr>
    <a:masterClrMapping/>
  </p:clrMapOvr>
  <p:transition xmlns:p14="http://schemas.microsoft.com/office/powerpoint/2010/mai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4059306490"/>
      </p:ext>
    </p:extLst>
  </p:cSld>
  <p:clrMapOvr>
    <a:masterClrMapping/>
  </p:clrMapOvr>
  <p:transition xmlns:p14="http://schemas.microsoft.com/office/powerpoint/2010/mai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Recipe Specification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unspecified 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3387691513"/>
      </p:ext>
    </p:extLst>
  </p:cSld>
  <p:clrMapOvr>
    <a:masterClrMapping/>
  </p:clrMapOvr>
  <p:transition xmlns:p14="http://schemas.microsoft.com/office/powerpoint/2010/mai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95732354"/>
      </p:ext>
    </p:extLst>
  </p:cSld>
  <p:clrMapOvr>
    <a:masterClrMapping/>
  </p:clrMapOvr>
  <p:transition xmlns:p14="http://schemas.microsoft.com/office/powerpoint/2010/mai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5" name="Picture 4"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21218794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488445"/>
      </p:ext>
    </p:extLst>
  </p:cSld>
  <p:clrMapOvr>
    <a:masterClrMapping/>
  </p:clrMapOvr>
  <p:transition xmlns:p14="http://schemas.microsoft.com/office/powerpoint/2010/mai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4944861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26375310"/>
      </p:ext>
    </p:extLst>
  </p:cSld>
  <p:clrMapOvr>
    <a:masterClrMapping/>
  </p:clrMapOvr>
  <p:transition xmlns:p14="http://schemas.microsoft.com/office/powerpoint/2010/mai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19551857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50040" y="2422805"/>
            <a:ext cx="14894760" cy="2112679"/>
          </a:xfrm>
        </p:spPr>
        <p:txBody>
          <a:bodyPr/>
          <a:lstStyle/>
          <a:p>
            <a:r>
              <a:rPr lang="en-US" sz="2800" dirty="0" smtClean="0"/>
              <a:t>High Charisma</a:t>
            </a:r>
          </a:p>
          <a:p>
            <a:r>
              <a:rPr lang="en-US" sz="2800" dirty="0" smtClean="0"/>
              <a:t>Understand Chef Resources, Cookbooks, and Cookbook dependencies</a:t>
            </a:r>
          </a:p>
          <a:p>
            <a:r>
              <a:rPr lang="en-US" sz="2800" dirty="0" smtClean="0"/>
              <a:t>Understanding testing basics (i.e. </a:t>
            </a:r>
            <a:r>
              <a:rPr lang="en-US" sz="2800" dirty="0" err="1" smtClean="0"/>
              <a:t>ChefSpec</a:t>
            </a:r>
            <a:r>
              <a:rPr lang="en-US" sz="2800" dirty="0"/>
              <a:t> </a:t>
            </a:r>
            <a:r>
              <a:rPr lang="en-US" sz="2800" dirty="0" smtClean="0"/>
              <a:t>and the RSpec command)</a:t>
            </a:r>
          </a:p>
          <a:p>
            <a:endParaRPr lang="en-US" sz="2800" dirty="0" smtClean="0"/>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Level 4-6 Chef Cookbook Author</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Changing into the Cookbook Directory</a:t>
            </a:r>
            <a:endParaRPr lang="en-US" dirty="0"/>
          </a:p>
        </p:txBody>
      </p:sp>
    </p:spTree>
    <p:extLst>
      <p:ext uri="{BB962C8B-B14F-4D97-AF65-F5344CB8AC3E}">
        <p14:creationId xmlns:p14="http://schemas.microsoft.com/office/powerpoint/2010/main" val="25962177"/>
      </p:ext>
    </p:extLst>
  </p:cSld>
  <p:clrMapOvr>
    <a:masterClrMapping/>
  </p:clrMapOvr>
  <p:transition xmlns:p14="http://schemas.microsoft.com/office/powerpoint/2010/mai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a:t>&gt; chef exec </a:t>
            </a:r>
            <a:r>
              <a:rPr lang="en-US" dirty="0" err="1"/>
              <a:t>rspec</a:t>
            </a:r>
            <a:r>
              <a:rPr lang="en-US" dirty="0"/>
              <a:t> spec/recipes/</a:t>
            </a:r>
            <a:r>
              <a:rPr lang="en-US" dirty="0" err="1"/>
              <a:t>default_spec.rb</a:t>
            </a:r>
            <a:endParaRPr lang="en-US" dirty="0"/>
          </a:p>
        </p:txBody>
      </p:sp>
      <p:sp>
        <p:nvSpPr>
          <p:cNvPr id="5" name="Title 4"/>
          <p:cNvSpPr>
            <a:spLocks noGrp="1"/>
          </p:cNvSpPr>
          <p:nvPr>
            <p:ph type="title"/>
          </p:nvPr>
        </p:nvSpPr>
        <p:spPr/>
        <p:txBody>
          <a:bodyPr/>
          <a:lstStyle/>
          <a:p>
            <a:r>
              <a:rPr lang="en-US" dirty="0" smtClean="0"/>
              <a:t>Executing the Test Suite</a:t>
            </a:r>
            <a:endParaRPr lang="en-US" dirty="0"/>
          </a:p>
        </p:txBody>
      </p:sp>
    </p:spTree>
    <p:extLst>
      <p:ext uri="{BB962C8B-B14F-4D97-AF65-F5344CB8AC3E}">
        <p14:creationId xmlns:p14="http://schemas.microsoft.com/office/powerpoint/2010/main" val="407128498"/>
      </p:ext>
    </p:extLst>
  </p:cSld>
  <p:clrMapOvr>
    <a:masterClrMapping/>
  </p:clrMapOvr>
  <p:transition xmlns:p14="http://schemas.microsoft.com/office/powerpoint/2010/mai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Recipe Specification</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unspecified 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725766544"/>
      </p:ext>
    </p:extLst>
  </p:cSld>
  <p:clrMapOvr>
    <a:masterClrMapping/>
  </p:clrMapOvr>
  <p:transition xmlns:p14="http://schemas.microsoft.com/office/powerpoint/2010/mai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Unmaintainable Test Suites</a:t>
            </a:r>
            <a:endParaRPr lang="en-US" dirty="0"/>
          </a:p>
        </p:txBody>
      </p:sp>
      <p:sp>
        <p:nvSpPr>
          <p:cNvPr id="3" name="Text Placeholder 2"/>
          <p:cNvSpPr>
            <a:spLocks noGrp="1"/>
          </p:cNvSpPr>
          <p:nvPr>
            <p:ph type="body" sz="quarter" idx="12"/>
          </p:nvPr>
        </p:nvSpPr>
        <p:spPr/>
        <p:txBody>
          <a:bodyPr/>
          <a:lstStyle/>
          <a:p>
            <a:r>
              <a:rPr lang="en-US" dirty="0" smtClean="0"/>
              <a:t>As a test suite grows in size and complexity it becomes more difficult to read and maintain. This will ultimately make it more difficult to make changes to the cookbook as you will often times fight with the specifications more often than writing the code that will deliver value to the goals of our organization.</a:t>
            </a:r>
            <a:endParaRPr lang="en-US" dirty="0"/>
          </a:p>
        </p:txBody>
      </p:sp>
    </p:spTree>
    <p:extLst>
      <p:ext uri="{BB962C8B-B14F-4D97-AF65-F5344CB8AC3E}">
        <p14:creationId xmlns:p14="http://schemas.microsoft.com/office/powerpoint/2010/main" val="900910416"/>
      </p:ext>
    </p:extLst>
  </p:cSld>
  <p:clrMapOvr>
    <a:masterClrMapping/>
  </p:clrMapOvr>
  <p:transition xmlns:p14="http://schemas.microsoft.com/office/powerpoint/2010/mai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10836084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a:t>Prismatic require</a:t>
            </a:r>
            <a:endParaRPr lang="en-US" dirty="0"/>
          </a:p>
        </p:txBody>
      </p:sp>
      <p:sp>
        <p:nvSpPr>
          <p:cNvPr id="3" name="Subtitle 2"/>
          <p:cNvSpPr>
            <a:spLocks noGrp="1"/>
          </p:cNvSpPr>
          <p:nvPr>
            <p:ph type="subTitle" idx="1"/>
          </p:nvPr>
        </p:nvSpPr>
        <p:spPr/>
        <p:txBody>
          <a:bodyPr/>
          <a:lstStyle/>
          <a:p>
            <a:r>
              <a:rPr lang="en-US" dirty="0"/>
              <a:t>Loads the given name, returning true if successful and false if the feature is already loaded.</a:t>
            </a:r>
          </a:p>
          <a:p>
            <a:endParaRPr lang="en-US" dirty="0"/>
          </a:p>
          <a:p>
            <a:r>
              <a:rPr lang="en-US" dirty="0"/>
              <a:t>If the filename does not resolve to an absolute path, it will be searched for in the directories listed in $LOAD_PATH ($:)</a:t>
            </a:r>
            <a:r>
              <a:rPr lang="en-US" dirty="0" smtClean="0"/>
              <a: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/cLKY37</a:t>
            </a:r>
            <a:endParaRPr lang="en-US" sz="3200" dirty="0" smtClean="0"/>
          </a:p>
        </p:txBody>
      </p:sp>
    </p:spTree>
    <p:extLst>
      <p:ext uri="{BB962C8B-B14F-4D97-AF65-F5344CB8AC3E}">
        <p14:creationId xmlns:p14="http://schemas.microsoft.com/office/powerpoint/2010/main" val="230103093"/>
      </p:ext>
    </p:extLst>
  </p:cSld>
  <p:clrMapOvr>
    <a:masterClrMapping/>
  </p:clrMapOvr>
  <p:transition xmlns:p14="http://schemas.microsoft.com/office/powerpoint/2010/mai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Requiring the </a:t>
            </a:r>
            <a:r>
              <a:rPr lang="en-US" dirty="0" err="1" smtClean="0"/>
              <a:t>spec_helper</a:t>
            </a:r>
            <a:r>
              <a:rPr lang="en-US" dirty="0" smtClean="0"/>
              <a:t>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an </a:t>
            </a:r>
            <a:r>
              <a:rPr lang="en-US" dirty="0" smtClean="0"/>
              <a:t>...platform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1561818710"/>
      </p:ext>
    </p:extLst>
  </p:cSld>
  <p:clrMapOvr>
    <a:masterClrMapping/>
  </p:clrMapOvr>
  <p:transition xmlns:p14="http://schemas.microsoft.com/office/powerpoint/2010/mai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a:t>
            </a:r>
            <a:r>
              <a:rPr lang="en-US" dirty="0" err="1" smtClean="0"/>
              <a:t>spec_helper</a:t>
            </a:r>
            <a:r>
              <a:rPr lang="en-US" dirty="0" smtClean="0"/>
              <a:t>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chefspec</a:t>
            </a:r>
            <a:r>
              <a:rPr lang="en-US" dirty="0"/>
              <a:t>'</a:t>
            </a:r>
          </a:p>
          <a:p>
            <a:r>
              <a:rPr lang="en-US" dirty="0"/>
              <a:t>require '</a:t>
            </a:r>
            <a:r>
              <a:rPr lang="en-US" dirty="0" err="1"/>
              <a:t>chefspec</a:t>
            </a:r>
            <a:r>
              <a:rPr lang="en-US" dirty="0"/>
              <a:t>/</a:t>
            </a:r>
            <a:r>
              <a:rPr lang="en-US" dirty="0" err="1"/>
              <a:t>berkshelf</a:t>
            </a:r>
            <a:r>
              <a:rPr lang="en-US" dirty="0"/>
              <a:t>'</a:t>
            </a:r>
          </a:p>
          <a:p>
            <a:endParaRPr lang="en-US" dirty="0"/>
          </a:p>
          <a:p>
            <a:r>
              <a:rPr lang="en-US" dirty="0" err="1"/>
              <a:t>at_exit</a:t>
            </a:r>
            <a:r>
              <a:rPr lang="en-US" dirty="0"/>
              <a:t> { </a:t>
            </a:r>
            <a:r>
              <a:rPr lang="en-US" dirty="0" err="1"/>
              <a:t>ChefSpec</a:t>
            </a:r>
            <a:r>
              <a:rPr lang="en-US" dirty="0"/>
              <a:t>::</a:t>
            </a:r>
            <a:r>
              <a:rPr lang="en-US" dirty="0" err="1"/>
              <a:t>Coverage.report</a:t>
            </a:r>
            <a:r>
              <a:rPr lang="en-US" dirty="0"/>
              <a:t>! }</a:t>
            </a:r>
          </a:p>
          <a:p>
            <a:endParaRPr lang="en-US" dirty="0"/>
          </a:p>
          <a:p>
            <a:r>
              <a:rPr lang="en-US" dirty="0" err="1"/>
              <a:t>RSpec.configure</a:t>
            </a:r>
            <a:r>
              <a:rPr lang="en-US" dirty="0"/>
              <a:t> do |</a:t>
            </a:r>
            <a:r>
              <a:rPr lang="en-US" dirty="0" err="1"/>
              <a:t>config</a:t>
            </a:r>
            <a:r>
              <a:rPr lang="en-US" dirty="0"/>
              <a:t>|</a:t>
            </a:r>
          </a:p>
          <a:p>
            <a:r>
              <a:rPr lang="en-US" dirty="0"/>
              <a:t>  </a:t>
            </a:r>
            <a:r>
              <a:rPr lang="en-US" dirty="0" err="1"/>
              <a:t>config.color</a:t>
            </a:r>
            <a:r>
              <a:rPr lang="en-US" dirty="0"/>
              <a:t> = true</a:t>
            </a:r>
          </a:p>
          <a:p>
            <a:r>
              <a:rPr lang="en-US" dirty="0"/>
              <a:t>end</a:t>
            </a:r>
          </a:p>
          <a:p>
            <a:endParaRPr lang="en-US" dirty="0"/>
          </a:p>
          <a:p>
            <a:r>
              <a:rPr lang="en-US" dirty="0"/>
              <a:t># puts $LOAD_PATH</a:t>
            </a:r>
          </a:p>
          <a:p>
            <a:r>
              <a:rPr lang="en-US" dirty="0"/>
              <a:t># ... define test helpers and content in this file</a:t>
            </a:r>
          </a:p>
        </p:txBody>
      </p:sp>
      <p:sp>
        <p:nvSpPr>
          <p:cNvPr id="4" name="Text Placeholder 3"/>
          <p:cNvSpPr>
            <a:spLocks noGrp="1"/>
          </p:cNvSpPr>
          <p:nvPr>
            <p:ph type="body" sz="quarter" idx="11"/>
          </p:nvPr>
        </p:nvSpPr>
        <p:spPr/>
        <p:txBody>
          <a:bodyPr/>
          <a:lstStyle/>
          <a:p>
            <a:r>
              <a:rPr lang="en-US" dirty="0" smtClean="0"/>
              <a:t>~/ark/spec/</a:t>
            </a:r>
            <a:r>
              <a:rPr lang="en-US" dirty="0" err="1" smtClean="0"/>
              <a:t>spec_helper.rb</a:t>
            </a:r>
            <a:endParaRPr lang="en-US" dirty="0"/>
          </a:p>
        </p:txBody>
      </p:sp>
    </p:spTree>
    <p:extLst>
      <p:ext uri="{BB962C8B-B14F-4D97-AF65-F5344CB8AC3E}">
        <p14:creationId xmlns:p14="http://schemas.microsoft.com/office/powerpoint/2010/main" val="2047550139"/>
      </p:ext>
    </p:extLst>
  </p:cSld>
  <p:clrMapOvr>
    <a:masterClrMapping/>
  </p:clrMapOvr>
  <p:transition xmlns:p14="http://schemas.microsoft.com/office/powerpoint/2010/mai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r>
              <a:rPr lang="en-US" sz="2400" dirty="0"/>
              <a:t>/opt/</a:t>
            </a:r>
            <a:r>
              <a:rPr lang="en-US" sz="2400" dirty="0" err="1"/>
              <a:t>chefdk</a:t>
            </a:r>
            <a:r>
              <a:rPr lang="en-US" sz="2400" dirty="0"/>
              <a:t>/embedded/lib/ruby/gems/2.1.0/gems/uuidtools-2.1.5/lib</a:t>
            </a:r>
          </a:p>
          <a:p>
            <a:r>
              <a:rPr lang="en-US" sz="2400" dirty="0"/>
              <a:t>/Users/</a:t>
            </a:r>
            <a:r>
              <a:rPr lang="en-US" sz="2400" dirty="0" err="1"/>
              <a:t>franklinwebber</a:t>
            </a:r>
            <a:r>
              <a:rPr lang="en-US" sz="2400" dirty="0" smtClean="0"/>
              <a:t>/ark</a:t>
            </a:r>
            <a:r>
              <a:rPr lang="en-US" sz="2400" dirty="0"/>
              <a:t>/spec</a:t>
            </a:r>
          </a:p>
          <a:p>
            <a:r>
              <a:rPr lang="en-US" sz="2400" dirty="0"/>
              <a:t>/Users/</a:t>
            </a:r>
            <a:r>
              <a:rPr lang="en-US" sz="2400" dirty="0" err="1"/>
              <a:t>franklinwebber</a:t>
            </a:r>
            <a:r>
              <a:rPr lang="en-US" sz="2400" dirty="0"/>
              <a:t>/.</a:t>
            </a:r>
            <a:r>
              <a:rPr lang="en-US" sz="2400" dirty="0" err="1"/>
              <a:t>chefdk</a:t>
            </a:r>
            <a:r>
              <a:rPr lang="en-US" sz="2400" dirty="0"/>
              <a:t>/gem/ruby/2.1.0/gems/rspec-support-3.4.1/lib</a:t>
            </a:r>
          </a:p>
          <a:p>
            <a:r>
              <a:rPr lang="en-US" sz="2400" dirty="0"/>
              <a:t>/Users/</a:t>
            </a:r>
            <a:r>
              <a:rPr lang="en-US" sz="2400" dirty="0" err="1"/>
              <a:t>franklinwebber</a:t>
            </a:r>
            <a:r>
              <a:rPr lang="en-US" sz="2400" dirty="0"/>
              <a:t>/.</a:t>
            </a:r>
            <a:r>
              <a:rPr lang="en-US" sz="2400" dirty="0" err="1"/>
              <a:t>chefdk</a:t>
            </a:r>
            <a:r>
              <a:rPr lang="en-US" sz="2400" dirty="0"/>
              <a:t>/gem/ruby/2.1.0/gems/rspec-core-3.4.4/lib</a:t>
            </a:r>
          </a:p>
          <a:p>
            <a:r>
              <a:rPr lang="en-US" sz="2400" dirty="0"/>
              <a:t>/opt/</a:t>
            </a:r>
            <a:r>
              <a:rPr lang="en-US" sz="2400" dirty="0" err="1"/>
              <a:t>chefdk</a:t>
            </a:r>
            <a:r>
              <a:rPr lang="en-US" sz="2400" dirty="0"/>
              <a:t>/embedded/lib/ruby/gems/2.1.0/gems/net-ssh-3.1.1/lib</a:t>
            </a:r>
          </a:p>
          <a:p>
            <a:r>
              <a:rPr lang="en-US" sz="2400" dirty="0"/>
              <a:t>/opt/</a:t>
            </a:r>
            <a:r>
              <a:rPr lang="en-US" sz="2400" dirty="0" err="1"/>
              <a:t>chefdk</a:t>
            </a:r>
            <a:r>
              <a:rPr lang="en-US" sz="2400" dirty="0"/>
              <a:t>/embedded/lib/ruby/gems/2.1.0/gems/fauxhai-3.5.0/lib</a:t>
            </a:r>
          </a:p>
          <a:p>
            <a:r>
              <a:rPr lang="en-US" sz="2400" dirty="0"/>
              <a:t>/opt/</a:t>
            </a:r>
            <a:r>
              <a:rPr lang="en-US" sz="2400" dirty="0" err="1"/>
              <a:t>chefdk</a:t>
            </a:r>
            <a:r>
              <a:rPr lang="en-US" sz="2400" dirty="0"/>
              <a:t>/embedded/lib/ruby/gems/2.1.0/gems/diff-lcs-1.2.5/lib</a:t>
            </a:r>
          </a:p>
          <a:p>
            <a:r>
              <a:rPr lang="en-US" sz="2400" dirty="0"/>
              <a:t>/Users/</a:t>
            </a:r>
            <a:r>
              <a:rPr lang="en-US" sz="2400" dirty="0" err="1"/>
              <a:t>franklinwebber</a:t>
            </a:r>
            <a:r>
              <a:rPr lang="en-US" sz="2400" dirty="0"/>
              <a:t>/.</a:t>
            </a:r>
            <a:r>
              <a:rPr lang="en-US" sz="2400" dirty="0" err="1"/>
              <a:t>chefdk</a:t>
            </a:r>
            <a:r>
              <a:rPr lang="en-US" sz="2400" dirty="0"/>
              <a:t>/gem/ruby/2.1.0/gems/rspec-expectations-3.4.0/lib</a:t>
            </a:r>
          </a:p>
          <a:p>
            <a:r>
              <a:rPr lang="en-US" sz="2400" dirty="0"/>
              <a:t>/Users/</a:t>
            </a:r>
            <a:r>
              <a:rPr lang="en-US" sz="2400" dirty="0" err="1"/>
              <a:t>franklinwebber</a:t>
            </a:r>
            <a:r>
              <a:rPr lang="en-US" sz="2400" dirty="0"/>
              <a:t>/.</a:t>
            </a:r>
            <a:r>
              <a:rPr lang="en-US" sz="2400" dirty="0" err="1"/>
              <a:t>chefdk</a:t>
            </a:r>
            <a:r>
              <a:rPr lang="en-US" sz="2400" dirty="0"/>
              <a:t>/gem/ruby/2.1.0/gems/rspec-mocks-3.4.1/lib</a:t>
            </a:r>
          </a:p>
          <a:p>
            <a:r>
              <a:rPr lang="en-US" sz="2400" dirty="0"/>
              <a:t>/Users/</a:t>
            </a:r>
            <a:r>
              <a:rPr lang="en-US" sz="2400" dirty="0" err="1"/>
              <a:t>franklinwebber</a:t>
            </a:r>
            <a:r>
              <a:rPr lang="en-US" sz="2400" dirty="0"/>
              <a:t>/.</a:t>
            </a:r>
            <a:r>
              <a:rPr lang="en-US" sz="2400" dirty="0" err="1"/>
              <a:t>chefdk</a:t>
            </a:r>
            <a:r>
              <a:rPr lang="en-US" sz="2400" dirty="0"/>
              <a:t>/gem/ruby/2.1.0/gems/rspec-3.4.0/</a:t>
            </a:r>
            <a:r>
              <a:rPr lang="en-US" sz="2400" dirty="0" smtClean="0"/>
              <a:t>lib</a:t>
            </a:r>
            <a:endParaRPr lang="en-US" sz="2400" dirty="0"/>
          </a:p>
        </p:txBody>
      </p:sp>
      <p:sp>
        <p:nvSpPr>
          <p:cNvPr id="9" name="Text Placeholder 8"/>
          <p:cNvSpPr>
            <a:spLocks noGrp="1"/>
          </p:cNvSpPr>
          <p:nvPr>
            <p:ph type="body" sz="quarter" idx="11"/>
          </p:nvPr>
        </p:nvSpPr>
        <p:spPr/>
        <p:txBody>
          <a:bodyPr/>
          <a:lstStyle/>
          <a:p>
            <a:r>
              <a:rPr lang="en-US" dirty="0" smtClean="0"/>
              <a:t>&gt; chef exec </a:t>
            </a:r>
            <a:r>
              <a:rPr lang="en-US" dirty="0" err="1" smtClean="0"/>
              <a:t>rspec</a:t>
            </a:r>
            <a:endParaRPr lang="en-US" dirty="0"/>
          </a:p>
        </p:txBody>
      </p:sp>
      <p:sp>
        <p:nvSpPr>
          <p:cNvPr id="10" name="Content Placeholder 9"/>
          <p:cNvSpPr>
            <a:spLocks noGrp="1"/>
          </p:cNvSpPr>
          <p:nvPr>
            <p:ph sz="quarter" idx="12"/>
          </p:nvPr>
        </p:nvSpPr>
        <p:spPr>
          <a:xfrm>
            <a:off x="1127883" y="2768896"/>
            <a:ext cx="14420850" cy="557213"/>
          </a:xfrm>
        </p:spPr>
        <p:txBody>
          <a:bodyPr/>
          <a:lstStyle/>
          <a:p>
            <a:endParaRPr lang="en-US" dirty="0"/>
          </a:p>
        </p:txBody>
      </p:sp>
      <p:sp>
        <p:nvSpPr>
          <p:cNvPr id="7" name="Title 6"/>
          <p:cNvSpPr>
            <a:spLocks noGrp="1"/>
          </p:cNvSpPr>
          <p:nvPr>
            <p:ph type="title"/>
          </p:nvPr>
        </p:nvSpPr>
        <p:spPr/>
        <p:txBody>
          <a:bodyPr/>
          <a:lstStyle/>
          <a:p>
            <a:r>
              <a:rPr lang="en-US" dirty="0" smtClean="0"/>
              <a:t>Viewing the $LOAD_PATH</a:t>
            </a:r>
            <a:endParaRPr lang="en-US" dirty="0"/>
          </a:p>
        </p:txBody>
      </p:sp>
    </p:spTree>
    <p:extLst>
      <p:ext uri="{BB962C8B-B14F-4D97-AF65-F5344CB8AC3E}">
        <p14:creationId xmlns:p14="http://schemas.microsoft.com/office/powerpoint/2010/main" val="510878991"/>
      </p:ext>
    </p:extLst>
  </p:cSld>
  <p:clrMapOvr>
    <a:masterClrMapping/>
  </p:clrMapOvr>
  <p:transition xmlns:p14="http://schemas.microsoft.com/office/powerpoint/2010/main" spd="med">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Greater </a:t>
            </a:r>
            <a:r>
              <a:rPr lang="en-US" sz="6600" dirty="0" err="1" smtClean="0"/>
              <a:t>require_relative</a:t>
            </a:r>
            <a:endParaRPr lang="en-US" dirty="0"/>
          </a:p>
        </p:txBody>
      </p:sp>
      <p:sp>
        <p:nvSpPr>
          <p:cNvPr id="3" name="Subtitle 2"/>
          <p:cNvSpPr>
            <a:spLocks noGrp="1"/>
          </p:cNvSpPr>
          <p:nvPr>
            <p:ph type="subTitle" idx="1"/>
          </p:nvPr>
        </p:nvSpPr>
        <p:spPr/>
        <p:txBody>
          <a:bodyPr/>
          <a:lstStyle/>
          <a:p>
            <a:r>
              <a:rPr lang="en-US" dirty="0"/>
              <a:t>Ruby tries to load the library named string relative to the requiring file's path. If the file's path cannot be determined a </a:t>
            </a:r>
            <a:r>
              <a:rPr lang="en-US" dirty="0" err="1"/>
              <a:t>LoadError</a:t>
            </a:r>
            <a:r>
              <a:rPr lang="en-US" dirty="0"/>
              <a:t> is raised. If a file is loaded true is returned and false otherwise.</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/Gv8QdI</a:t>
            </a:r>
            <a:endParaRPr lang="en-US" sz="3200" dirty="0" smtClean="0"/>
          </a:p>
        </p:txBody>
      </p:sp>
    </p:spTree>
    <p:extLst>
      <p:ext uri="{BB962C8B-B14F-4D97-AF65-F5344CB8AC3E}">
        <p14:creationId xmlns:p14="http://schemas.microsoft.com/office/powerpoint/2010/main" val="2735947451"/>
      </p:ext>
    </p:extLst>
  </p:cSld>
  <p:clrMapOvr>
    <a:masterClrMapping/>
  </p:clrMapOvr>
  <p:transition xmlns:p14="http://schemas.microsoft.com/office/powerpoint/2010/mai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Introduce Yourself</a:t>
            </a:r>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82176080"/>
      </p:ext>
    </p:extLst>
  </p:cSld>
  <p:clrMapOvr>
    <a:masterClrMapping/>
  </p:clrMapOvr>
  <p:transition xmlns:p14="http://schemas.microsoft.com/office/powerpoint/2010/mai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Create helper method</a:t>
            </a:r>
            <a:endParaRPr lang="en-US" dirty="0"/>
          </a:p>
        </p:txBody>
      </p:sp>
      <p:sp>
        <p:nvSpPr>
          <p:cNvPr id="3" name="Subtitle 2"/>
          <p:cNvSpPr>
            <a:spLocks noGrp="1"/>
          </p:cNvSpPr>
          <p:nvPr>
            <p:ph type="subTitle" idx="1"/>
          </p:nvPr>
        </p:nvSpPr>
        <p:spPr/>
        <p:txBody>
          <a:bodyPr/>
          <a:lstStyle/>
          <a:p>
            <a:r>
              <a:rPr lang="en-US" dirty="0" smtClean="0"/>
              <a:t>You can define a Ruby method that takes care of some of the tedious work of retrieving node attributes.</a:t>
            </a:r>
            <a:endParaRPr lang="en-US" dirty="0"/>
          </a:p>
        </p:txBody>
      </p:sp>
    </p:spTree>
    <p:extLst>
      <p:ext uri="{BB962C8B-B14F-4D97-AF65-F5344CB8AC3E}">
        <p14:creationId xmlns:p14="http://schemas.microsoft.com/office/powerpoint/2010/main" val="1833805844"/>
      </p:ext>
    </p:extLst>
  </p:cSld>
  <p:clrMapOvr>
    <a:masterClrMapping/>
  </p:clrMapOvr>
  <p:transition xmlns:p14="http://schemas.microsoft.com/office/powerpoint/2010/mai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Viewing the Repetition of Retrieving Attributes</a:t>
            </a:r>
            <a:endParaRPr lang="en-US" dirty="0"/>
          </a:p>
        </p:txBody>
      </p:sp>
      <p:sp>
        <p:nvSpPr>
          <p:cNvPr id="3" name="Content Placeholder 2"/>
          <p:cNvSpPr>
            <a:spLocks noGrp="1"/>
          </p:cNvSpPr>
          <p:nvPr>
            <p:ph sz="quarter" idx="10"/>
          </p:nvPr>
        </p:nvSpPr>
        <p:spPr/>
        <p:txBody>
          <a:bodyPr/>
          <a:lstStyle/>
          <a:p>
            <a:r>
              <a:rPr lang="en-US" dirty="0"/>
              <a:t> </a:t>
            </a:r>
            <a:r>
              <a:rPr lang="en-US" dirty="0" smtClean="0"/>
              <a:t>   </a:t>
            </a:r>
          </a:p>
          <a:p>
            <a:r>
              <a:rPr lang="en-US" dirty="0"/>
              <a:t> </a:t>
            </a:r>
            <a:r>
              <a:rPr lang="en-US" dirty="0" smtClean="0"/>
              <a:t>   it </a:t>
            </a:r>
            <a:r>
              <a:rPr lang="en-US" dirty="0"/>
              <a:t>"apache mirror" do</a:t>
            </a:r>
          </a:p>
          <a:p>
            <a:r>
              <a:rPr lang="en-US" dirty="0"/>
              <a:t>      attribute = </a:t>
            </a:r>
            <a:r>
              <a:rPr lang="en-US" dirty="0" err="1"/>
              <a:t>chef_run.node</a:t>
            </a:r>
            <a:r>
              <a:rPr lang="en-US" dirty="0"/>
              <a:t>['ark']['</a:t>
            </a:r>
            <a:r>
              <a:rPr lang="en-US" dirty="0" err="1"/>
              <a:t>apache_mirror</a:t>
            </a:r>
            <a:r>
              <a:rPr lang="en-US" dirty="0"/>
              <a:t>']</a:t>
            </a:r>
          </a:p>
          <a:p>
            <a:r>
              <a:rPr lang="en-US" dirty="0"/>
              <a:t>      expect(attribute).to </a:t>
            </a:r>
            <a:r>
              <a:rPr lang="en-US" dirty="0" err="1"/>
              <a:t>eq</a:t>
            </a:r>
            <a:r>
              <a:rPr lang="en-US" dirty="0"/>
              <a:t> "http://</a:t>
            </a:r>
            <a:r>
              <a:rPr lang="en-US" dirty="0" err="1"/>
              <a:t>apache.mirrors.tds.net</a:t>
            </a:r>
            <a:r>
              <a:rPr lang="en-US" dirty="0"/>
              <a:t>"</a:t>
            </a:r>
          </a:p>
          <a:p>
            <a:r>
              <a:rPr lang="en-US" dirty="0"/>
              <a:t>    end</a:t>
            </a:r>
          </a:p>
          <a:p>
            <a:endParaRPr lang="en-US" dirty="0"/>
          </a:p>
          <a:p>
            <a:r>
              <a:rPr lang="en-US" dirty="0"/>
              <a:t>    it "prefix root" do</a:t>
            </a:r>
          </a:p>
          <a:p>
            <a:r>
              <a:rPr lang="en-US" dirty="0"/>
              <a:t>      attribute = </a:t>
            </a:r>
            <a:r>
              <a:rPr lang="en-US" dirty="0" err="1"/>
              <a:t>chef_run.node</a:t>
            </a:r>
            <a:r>
              <a:rPr lang="en-US" dirty="0"/>
              <a:t>['ark']['</a:t>
            </a:r>
            <a:r>
              <a:rPr lang="en-US" dirty="0" err="1"/>
              <a:t>prefix_root</a:t>
            </a:r>
            <a:r>
              <a:rPr lang="en-US" dirty="0"/>
              <a:t>']</a:t>
            </a:r>
          </a:p>
          <a:p>
            <a:r>
              <a:rPr lang="en-US" dirty="0"/>
              <a:t>      expect(attribute).to </a:t>
            </a:r>
            <a:r>
              <a:rPr lang="en-US" dirty="0" err="1"/>
              <a:t>eq</a:t>
            </a:r>
            <a:r>
              <a:rPr lang="en-US" dirty="0"/>
              <a:t> "/</a:t>
            </a:r>
            <a:r>
              <a:rPr lang="en-US" dirty="0" err="1"/>
              <a:t>usr</a:t>
            </a:r>
            <a:r>
              <a:rPr lang="en-US" dirty="0"/>
              <a:t>/local"</a:t>
            </a:r>
          </a:p>
          <a:p>
            <a:r>
              <a:rPr lang="en-US" dirty="0"/>
              <a:t>    end</a:t>
            </a:r>
          </a:p>
        </p:txBody>
      </p:sp>
    </p:spTree>
    <p:extLst>
      <p:ext uri="{BB962C8B-B14F-4D97-AF65-F5344CB8AC3E}">
        <p14:creationId xmlns:p14="http://schemas.microsoft.com/office/powerpoint/2010/main" val="3685517499"/>
      </p:ext>
    </p:extLst>
  </p:cSld>
  <p:clrMapOvr>
    <a:masterClrMapping/>
  </p:clrMapOvr>
  <p:transition xmlns:p14="http://schemas.microsoft.com/office/powerpoint/2010/mai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Refactoring with let to help ease the pain</a:t>
            </a:r>
            <a:endParaRPr lang="en-US" dirty="0"/>
          </a:p>
        </p:txBody>
      </p:sp>
      <p:sp>
        <p:nvSpPr>
          <p:cNvPr id="3" name="Content Placeholder 2"/>
          <p:cNvSpPr>
            <a:spLocks noGrp="1"/>
          </p:cNvSpPr>
          <p:nvPr>
            <p:ph sz="quarter" idx="10"/>
          </p:nvPr>
        </p:nvSpPr>
        <p:spPr/>
        <p:txBody>
          <a:bodyPr>
            <a:normAutofit lnSpcReduction="10000"/>
          </a:bodyPr>
          <a:lstStyle/>
          <a:p>
            <a:r>
              <a:rPr lang="en-US" dirty="0"/>
              <a:t> </a:t>
            </a:r>
            <a:r>
              <a:rPr lang="en-US" dirty="0" smtClean="0"/>
              <a:t>   let(:node) do</a:t>
            </a:r>
          </a:p>
          <a:p>
            <a:r>
              <a:rPr lang="en-US" dirty="0"/>
              <a:t> </a:t>
            </a:r>
            <a:r>
              <a:rPr lang="en-US" dirty="0" smtClean="0"/>
              <a:t>     </a:t>
            </a:r>
            <a:r>
              <a:rPr lang="en-US" dirty="0" err="1" smtClean="0"/>
              <a:t>chef_run.node</a:t>
            </a:r>
            <a:endParaRPr lang="en-US" dirty="0" smtClean="0"/>
          </a:p>
          <a:p>
            <a:r>
              <a:rPr lang="en-US" dirty="0"/>
              <a:t> </a:t>
            </a:r>
            <a:r>
              <a:rPr lang="en-US" dirty="0" smtClean="0"/>
              <a:t>   end</a:t>
            </a:r>
          </a:p>
          <a:p>
            <a:r>
              <a:rPr lang="en-US" dirty="0"/>
              <a:t> </a:t>
            </a:r>
            <a:r>
              <a:rPr lang="en-US" dirty="0" smtClean="0"/>
              <a:t>   </a:t>
            </a:r>
          </a:p>
          <a:p>
            <a:r>
              <a:rPr lang="en-US" dirty="0"/>
              <a:t> </a:t>
            </a:r>
            <a:r>
              <a:rPr lang="en-US" dirty="0" smtClean="0"/>
              <a:t>   it </a:t>
            </a:r>
            <a:r>
              <a:rPr lang="en-US" dirty="0"/>
              <a:t>"apache mirror" do</a:t>
            </a:r>
          </a:p>
          <a:p>
            <a:r>
              <a:rPr lang="en-US" dirty="0"/>
              <a:t>      attribute = </a:t>
            </a:r>
            <a:r>
              <a:rPr lang="en-US" dirty="0" smtClean="0"/>
              <a:t>node</a:t>
            </a:r>
            <a:r>
              <a:rPr lang="en-US" dirty="0"/>
              <a:t>['ark']['</a:t>
            </a:r>
            <a:r>
              <a:rPr lang="en-US" dirty="0" err="1"/>
              <a:t>apache_mirror</a:t>
            </a:r>
            <a:r>
              <a:rPr lang="en-US" dirty="0"/>
              <a:t>']</a:t>
            </a:r>
          </a:p>
          <a:p>
            <a:r>
              <a:rPr lang="en-US" dirty="0"/>
              <a:t>      expect(attribute).to </a:t>
            </a:r>
            <a:r>
              <a:rPr lang="en-US" dirty="0" err="1"/>
              <a:t>eq</a:t>
            </a:r>
            <a:r>
              <a:rPr lang="en-US" dirty="0"/>
              <a:t> "http://</a:t>
            </a:r>
            <a:r>
              <a:rPr lang="en-US" dirty="0" err="1"/>
              <a:t>apache.mirrors.tds.net</a:t>
            </a:r>
            <a:r>
              <a:rPr lang="en-US" dirty="0"/>
              <a:t>"</a:t>
            </a:r>
          </a:p>
          <a:p>
            <a:r>
              <a:rPr lang="en-US" dirty="0"/>
              <a:t>    end</a:t>
            </a:r>
          </a:p>
          <a:p>
            <a:endParaRPr lang="en-US" dirty="0"/>
          </a:p>
          <a:p>
            <a:r>
              <a:rPr lang="en-US" dirty="0"/>
              <a:t>    it "prefix root" do</a:t>
            </a:r>
          </a:p>
          <a:p>
            <a:r>
              <a:rPr lang="en-US" dirty="0"/>
              <a:t>      attribute = </a:t>
            </a:r>
            <a:r>
              <a:rPr lang="en-US" dirty="0" smtClean="0"/>
              <a:t>node</a:t>
            </a:r>
            <a:r>
              <a:rPr lang="en-US" dirty="0"/>
              <a:t>['ark']['</a:t>
            </a:r>
            <a:r>
              <a:rPr lang="en-US" dirty="0" err="1"/>
              <a:t>prefix_root</a:t>
            </a:r>
            <a:r>
              <a:rPr lang="en-US" dirty="0"/>
              <a:t>']</a:t>
            </a:r>
          </a:p>
          <a:p>
            <a:r>
              <a:rPr lang="en-US" dirty="0"/>
              <a:t>      expect(attribute).to </a:t>
            </a:r>
            <a:r>
              <a:rPr lang="en-US" dirty="0" err="1"/>
              <a:t>eq</a:t>
            </a:r>
            <a:r>
              <a:rPr lang="en-US" dirty="0"/>
              <a:t> "/</a:t>
            </a:r>
            <a:r>
              <a:rPr lang="en-US" dirty="0" err="1"/>
              <a:t>usr</a:t>
            </a:r>
            <a:r>
              <a:rPr lang="en-US" dirty="0"/>
              <a:t>/local"</a:t>
            </a:r>
          </a:p>
          <a:p>
            <a:r>
              <a:rPr lang="en-US" dirty="0"/>
              <a:t>    end</a:t>
            </a:r>
          </a:p>
        </p:txBody>
      </p:sp>
      <p:sp>
        <p:nvSpPr>
          <p:cNvPr id="5" name="Text Placeholder 4"/>
          <p:cNvSpPr>
            <a:spLocks noGrp="1"/>
          </p:cNvSpPr>
          <p:nvPr>
            <p:ph type="body" sz="quarter" idx="12"/>
          </p:nvPr>
        </p:nvSpPr>
        <p:spPr>
          <a:xfrm>
            <a:off x="621430" y="1364182"/>
            <a:ext cx="14925911" cy="1381437"/>
          </a:xfrm>
        </p:spPr>
        <p:txBody>
          <a:bodyPr/>
          <a:lstStyle/>
          <a:p>
            <a:endParaRPr lang="en-US" dirty="0"/>
          </a:p>
        </p:txBody>
      </p:sp>
      <p:sp>
        <p:nvSpPr>
          <p:cNvPr id="9" name="Text Placeholder 4"/>
          <p:cNvSpPr>
            <a:spLocks noGrp="1"/>
          </p:cNvSpPr>
          <p:nvPr>
            <p:ph type="body" sz="quarter" idx="12"/>
          </p:nvPr>
        </p:nvSpPr>
        <p:spPr>
          <a:xfrm>
            <a:off x="628650" y="3743325"/>
            <a:ext cx="14925675" cy="531813"/>
          </a:xfrm>
        </p:spPr>
        <p:txBody>
          <a:bodyPr/>
          <a:lstStyle/>
          <a:p>
            <a:endParaRPr lang="en-US"/>
          </a:p>
        </p:txBody>
      </p:sp>
      <p:sp>
        <p:nvSpPr>
          <p:cNvPr id="10" name="Text Placeholder 4"/>
          <p:cNvSpPr>
            <a:spLocks noGrp="1"/>
          </p:cNvSpPr>
          <p:nvPr>
            <p:ph type="body" sz="quarter" idx="12"/>
          </p:nvPr>
        </p:nvSpPr>
        <p:spPr>
          <a:xfrm>
            <a:off x="599622" y="6181725"/>
            <a:ext cx="14925675" cy="531813"/>
          </a:xfrm>
        </p:spPr>
        <p:txBody>
          <a:bodyPr/>
          <a:lstStyle/>
          <a:p>
            <a:endParaRPr lang="en-US"/>
          </a:p>
        </p:txBody>
      </p:sp>
    </p:spTree>
    <p:extLst>
      <p:ext uri="{BB962C8B-B14F-4D97-AF65-F5344CB8AC3E}">
        <p14:creationId xmlns:p14="http://schemas.microsoft.com/office/powerpoint/2010/main" val="33951228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Implementing a Helper Method</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 </a:t>
            </a:r>
            <a:r>
              <a:rPr lang="en-US" dirty="0" smtClean="0"/>
              <a:t>   let(:node) do</a:t>
            </a:r>
          </a:p>
          <a:p>
            <a:r>
              <a:rPr lang="en-US" dirty="0"/>
              <a:t> </a:t>
            </a:r>
            <a:r>
              <a:rPr lang="en-US" dirty="0" smtClean="0"/>
              <a:t>     </a:t>
            </a:r>
            <a:r>
              <a:rPr lang="en-US" dirty="0" err="1" smtClean="0"/>
              <a:t>chef_run.node</a:t>
            </a:r>
            <a:endParaRPr lang="en-US" dirty="0" smtClean="0"/>
          </a:p>
          <a:p>
            <a:r>
              <a:rPr lang="en-US" dirty="0"/>
              <a:t> </a:t>
            </a:r>
            <a:r>
              <a:rPr lang="en-US" dirty="0" smtClean="0"/>
              <a:t>   end</a:t>
            </a:r>
          </a:p>
          <a:p>
            <a:endParaRPr lang="en-US" dirty="0"/>
          </a:p>
          <a:p>
            <a:r>
              <a:rPr lang="en-US" dirty="0" smtClean="0"/>
              <a:t>    </a:t>
            </a:r>
            <a:r>
              <a:rPr lang="en-US" dirty="0" err="1" smtClean="0"/>
              <a:t>def</a:t>
            </a:r>
            <a:r>
              <a:rPr lang="en-US" dirty="0" smtClean="0"/>
              <a:t> attribute(name)</a:t>
            </a:r>
          </a:p>
          <a:p>
            <a:r>
              <a:rPr lang="en-US" dirty="0" smtClean="0"/>
              <a:t>      node[</a:t>
            </a:r>
            <a:r>
              <a:rPr lang="en-US" dirty="0" err="1" smtClean="0"/>
              <a:t>described_cookbook</a:t>
            </a:r>
            <a:r>
              <a:rPr lang="en-US" dirty="0" smtClean="0"/>
              <a:t>][name]</a:t>
            </a:r>
          </a:p>
          <a:p>
            <a:r>
              <a:rPr lang="en-US" dirty="0"/>
              <a:t> </a:t>
            </a:r>
            <a:r>
              <a:rPr lang="en-US" dirty="0" smtClean="0"/>
              <a:t>   end    </a:t>
            </a:r>
          </a:p>
          <a:p>
            <a:r>
              <a:rPr lang="en-US" dirty="0"/>
              <a:t> </a:t>
            </a:r>
            <a:r>
              <a:rPr lang="en-US" dirty="0" smtClean="0"/>
              <a:t>   it </a:t>
            </a:r>
            <a:r>
              <a:rPr lang="en-US" dirty="0"/>
              <a:t>"apache mirror" do</a:t>
            </a:r>
          </a:p>
          <a:p>
            <a:r>
              <a:rPr lang="en-US" dirty="0" smtClean="0"/>
              <a:t>      expect</a:t>
            </a:r>
            <a:r>
              <a:rPr lang="en-US" dirty="0"/>
              <a:t>(</a:t>
            </a:r>
            <a:r>
              <a:rPr lang="en-US" dirty="0" smtClean="0"/>
              <a:t>attribute('</a:t>
            </a:r>
            <a:r>
              <a:rPr lang="en-US" dirty="0" err="1" smtClean="0"/>
              <a:t>apache_mirror</a:t>
            </a:r>
            <a:r>
              <a:rPr lang="en-US" dirty="0" smtClean="0"/>
              <a:t>')).</a:t>
            </a:r>
            <a:r>
              <a:rPr lang="en-US" dirty="0"/>
              <a:t>to </a:t>
            </a:r>
            <a:r>
              <a:rPr lang="en-US" dirty="0" err="1"/>
              <a:t>eq</a:t>
            </a:r>
            <a:r>
              <a:rPr lang="en-US" dirty="0"/>
              <a:t> "http://</a:t>
            </a:r>
            <a:r>
              <a:rPr lang="en-US" dirty="0" err="1" smtClean="0"/>
              <a:t>apache.mirr</a:t>
            </a:r>
            <a:r>
              <a:rPr lang="en-US" dirty="0" smtClean="0"/>
              <a:t>...</a:t>
            </a:r>
            <a:r>
              <a:rPr lang="en-US" dirty="0" err="1" smtClean="0"/>
              <a:t>.net</a:t>
            </a:r>
            <a:r>
              <a:rPr lang="en-US" dirty="0"/>
              <a:t>"</a:t>
            </a:r>
          </a:p>
          <a:p>
            <a:r>
              <a:rPr lang="en-US" dirty="0"/>
              <a:t>    end</a:t>
            </a:r>
          </a:p>
          <a:p>
            <a:endParaRPr lang="en-US" dirty="0"/>
          </a:p>
          <a:p>
            <a:r>
              <a:rPr lang="en-US" dirty="0"/>
              <a:t>    it "prefix root" do</a:t>
            </a:r>
          </a:p>
          <a:p>
            <a:r>
              <a:rPr lang="en-US" dirty="0" smtClean="0"/>
              <a:t>      expect</a:t>
            </a:r>
            <a:r>
              <a:rPr lang="en-US" dirty="0"/>
              <a:t>(</a:t>
            </a:r>
            <a:r>
              <a:rPr lang="en-US" dirty="0" smtClean="0"/>
              <a:t>attribute('</a:t>
            </a:r>
            <a:r>
              <a:rPr lang="en-US" dirty="0" err="1" smtClean="0"/>
              <a:t>prefix_root</a:t>
            </a:r>
            <a:r>
              <a:rPr lang="en-US" dirty="0" smtClean="0"/>
              <a:t>'))</a:t>
            </a:r>
            <a:r>
              <a:rPr lang="en-US" dirty="0"/>
              <a:t>.to </a:t>
            </a:r>
            <a:r>
              <a:rPr lang="en-US" dirty="0" err="1"/>
              <a:t>eq</a:t>
            </a:r>
            <a:r>
              <a:rPr lang="en-US" dirty="0"/>
              <a:t> "/</a:t>
            </a:r>
            <a:r>
              <a:rPr lang="en-US" dirty="0" err="1"/>
              <a:t>usr</a:t>
            </a:r>
            <a:r>
              <a:rPr lang="en-US" dirty="0"/>
              <a:t>/local"</a:t>
            </a:r>
          </a:p>
          <a:p>
            <a:r>
              <a:rPr lang="en-US" dirty="0"/>
              <a:t>    end</a:t>
            </a:r>
          </a:p>
        </p:txBody>
      </p:sp>
      <p:sp>
        <p:nvSpPr>
          <p:cNvPr id="9" name="Text Placeholder 4"/>
          <p:cNvSpPr>
            <a:spLocks noGrp="1"/>
          </p:cNvSpPr>
          <p:nvPr>
            <p:ph type="body" sz="quarter" idx="12"/>
          </p:nvPr>
        </p:nvSpPr>
        <p:spPr>
          <a:xfrm>
            <a:off x="628650" y="5001229"/>
            <a:ext cx="14925675" cy="531813"/>
          </a:xfrm>
        </p:spPr>
        <p:txBody>
          <a:bodyPr/>
          <a:lstStyle/>
          <a:p>
            <a:endParaRPr lang="en-US" dirty="0"/>
          </a:p>
        </p:txBody>
      </p:sp>
      <p:sp>
        <p:nvSpPr>
          <p:cNvPr id="10" name="Text Placeholder 4"/>
          <p:cNvSpPr>
            <a:spLocks noGrp="1"/>
          </p:cNvSpPr>
          <p:nvPr>
            <p:ph type="body" sz="quarter" idx="12"/>
          </p:nvPr>
        </p:nvSpPr>
        <p:spPr>
          <a:xfrm>
            <a:off x="599622" y="6798580"/>
            <a:ext cx="14925675" cy="531813"/>
          </a:xfrm>
        </p:spPr>
        <p:txBody>
          <a:bodyPr/>
          <a:lstStyle/>
          <a:p>
            <a:endParaRPr lang="en-US" dirty="0"/>
          </a:p>
        </p:txBody>
      </p:sp>
      <p:sp>
        <p:nvSpPr>
          <p:cNvPr id="11" name="Text Placeholder 4"/>
          <p:cNvSpPr>
            <a:spLocks noGrp="1"/>
          </p:cNvSpPr>
          <p:nvPr>
            <p:ph type="body" sz="quarter" idx="12"/>
          </p:nvPr>
        </p:nvSpPr>
        <p:spPr>
          <a:xfrm>
            <a:off x="621430" y="3190557"/>
            <a:ext cx="14925911" cy="1381437"/>
          </a:xfrm>
        </p:spPr>
        <p:txBody>
          <a:bodyPr/>
          <a:lstStyle/>
          <a:p>
            <a:endParaRPr lang="en-US" dirty="0"/>
          </a:p>
        </p:txBody>
      </p:sp>
    </p:spTree>
    <p:extLst>
      <p:ext uri="{BB962C8B-B14F-4D97-AF65-F5344CB8AC3E}">
        <p14:creationId xmlns:p14="http://schemas.microsoft.com/office/powerpoint/2010/main" val="20657523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600" dirty="0" smtClean="0"/>
              <a:t>Ray of </a:t>
            </a:r>
            <a:r>
              <a:rPr lang="en-US" sz="6600" dirty="0" err="1" smtClean="0"/>
              <a:t>shared_context</a:t>
            </a:r>
            <a:endParaRPr lang="en-US" dirty="0"/>
          </a:p>
        </p:txBody>
      </p:sp>
      <p:sp>
        <p:nvSpPr>
          <p:cNvPr id="3" name="Subtitle 2"/>
          <p:cNvSpPr>
            <a:spLocks noGrp="1"/>
          </p:cNvSpPr>
          <p:nvPr>
            <p:ph type="subTitle" idx="1"/>
          </p:nvPr>
        </p:nvSpPr>
        <p:spPr/>
        <p:txBody>
          <a:bodyPr/>
          <a:lstStyle/>
          <a:p>
            <a:r>
              <a:rPr lang="en-US" dirty="0"/>
              <a:t>Use </a:t>
            </a:r>
            <a:r>
              <a:rPr lang="en-US" dirty="0" err="1"/>
              <a:t>shared_context</a:t>
            </a:r>
            <a:r>
              <a:rPr lang="en-US" dirty="0"/>
              <a:t> to define a block that will be evaluated in the context of example groups either explicitly, using </a:t>
            </a:r>
            <a:r>
              <a:rPr lang="en-US" dirty="0" err="1"/>
              <a:t>include_context</a:t>
            </a:r>
            <a:r>
              <a:rPr lang="en-US" dirty="0"/>
              <a:t>, or implicitly by matching </a:t>
            </a:r>
            <a:r>
              <a:rPr lang="en-US" dirty="0" err="1"/>
              <a:t>metdata</a:t>
            </a:r>
            <a:r>
              <a:rPr lang="en-US" dirty="0"/>
              <a:t>.</a:t>
            </a:r>
          </a:p>
        </p:txBody>
      </p:sp>
      <p:sp>
        <p:nvSpPr>
          <p:cNvPr id="6" name="TextBox 5"/>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smtClean="0"/>
              <a:t>/R0ujTA</a:t>
            </a:r>
          </a:p>
        </p:txBody>
      </p:sp>
    </p:spTree>
    <p:extLst>
      <p:ext uri="{BB962C8B-B14F-4D97-AF65-F5344CB8AC3E}">
        <p14:creationId xmlns:p14="http://schemas.microsoft.com/office/powerpoint/2010/main" val="41464034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More than Examples</a:t>
            </a:r>
            <a:endParaRPr lang="en-US" dirty="0"/>
          </a:p>
        </p:txBody>
      </p:sp>
      <p:sp>
        <p:nvSpPr>
          <p:cNvPr id="3" name="Content Placeholder 2"/>
          <p:cNvSpPr>
            <a:spLocks noGrp="1"/>
          </p:cNvSpPr>
          <p:nvPr>
            <p:ph sz="quarter" idx="10"/>
          </p:nvPr>
        </p:nvSpPr>
        <p:spPr/>
        <p:txBody>
          <a:bodyPr/>
          <a:lstStyle/>
          <a:p>
            <a:r>
              <a:rPr lang="en-US" dirty="0"/>
              <a:t>describe 'ark::default' do</a:t>
            </a:r>
          </a:p>
          <a:p>
            <a:r>
              <a:rPr lang="en-US" dirty="0"/>
              <a:t>  context 'when no attributes are specified, on an </a:t>
            </a:r>
            <a:r>
              <a:rPr lang="en-US" dirty="0" smtClean="0"/>
              <a:t>uns...platform</a:t>
            </a:r>
            <a:r>
              <a:rPr lang="en-US" dirty="0"/>
              <a:t>'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smtClean="0"/>
              <a:t>SoloRunner.new</a:t>
            </a:r>
            <a:r>
              <a:rPr lang="en-US" dirty="0" smtClean="0"/>
              <a:t>(</a:t>
            </a:r>
            <a:r>
              <a:rPr lang="en-US" dirty="0" err="1" smtClean="0"/>
              <a:t>node_attributes</a:t>
            </a:r>
            <a:r>
              <a:rPr lang="en-US" dirty="0" smtClean="0"/>
              <a:t>)</a:t>
            </a:r>
            <a:endParaRPr lang="en-US" dirty="0"/>
          </a:p>
          <a:p>
            <a:r>
              <a:rPr lang="en-US" dirty="0"/>
              <a:t>      </a:t>
            </a:r>
            <a:r>
              <a:rPr lang="en-US" dirty="0" err="1"/>
              <a:t>runner.converge</a:t>
            </a:r>
            <a:r>
              <a:rPr lang="en-US" dirty="0"/>
              <a:t>(</a:t>
            </a:r>
            <a:r>
              <a:rPr lang="en-US" dirty="0" err="1"/>
              <a:t>described_recipe</a:t>
            </a:r>
            <a:r>
              <a:rPr lang="en-US" dirty="0"/>
              <a:t>)</a:t>
            </a:r>
          </a:p>
          <a:p>
            <a:r>
              <a:rPr lang="en-US" dirty="0"/>
              <a:t>    </a:t>
            </a:r>
            <a:r>
              <a:rPr lang="en-US" dirty="0" smtClean="0"/>
              <a:t>end</a:t>
            </a:r>
          </a:p>
          <a:p>
            <a:endParaRPr lang="en-US" dirty="0"/>
          </a:p>
          <a:p>
            <a:r>
              <a:rPr lang="en-US" dirty="0" smtClean="0"/>
              <a:t>    let(:</a:t>
            </a:r>
            <a:r>
              <a:rPr lang="en-US" dirty="0" err="1" smtClean="0"/>
              <a:t>node_attributes</a:t>
            </a:r>
            <a:r>
              <a:rPr lang="en-US" dirty="0" smtClean="0"/>
              <a:t>) do</a:t>
            </a:r>
          </a:p>
          <a:p>
            <a:r>
              <a:rPr lang="en-US" dirty="0"/>
              <a:t> </a:t>
            </a:r>
            <a:r>
              <a:rPr lang="en-US" dirty="0" smtClean="0"/>
              <a:t>     {}</a:t>
            </a:r>
          </a:p>
          <a:p>
            <a:r>
              <a:rPr lang="en-US" dirty="0"/>
              <a:t> </a:t>
            </a:r>
            <a:r>
              <a:rPr lang="en-US" dirty="0" smtClean="0"/>
              <a:t>   end</a:t>
            </a:r>
          </a:p>
          <a:p>
            <a:endParaRPr lang="en-US" dirty="0"/>
          </a:p>
          <a:p>
            <a:r>
              <a:rPr lang="en-US" dirty="0" smtClean="0"/>
              <a:t>    </a:t>
            </a:r>
            <a:r>
              <a:rPr lang="en-US" dirty="0" err="1" smtClean="0"/>
              <a:t>def</a:t>
            </a:r>
            <a:r>
              <a:rPr lang="en-US" dirty="0" smtClean="0"/>
              <a:t> attribute(name) ...</a:t>
            </a:r>
            <a:endParaRPr lang="en-US" dirty="0"/>
          </a:p>
        </p:txBody>
      </p:sp>
    </p:spTree>
    <p:extLst>
      <p:ext uri="{BB962C8B-B14F-4D97-AF65-F5344CB8AC3E}">
        <p14:creationId xmlns:p14="http://schemas.microsoft.com/office/powerpoint/2010/main" val="1722987844"/>
      </p:ext>
    </p:extLst>
  </p:cSld>
  <p:clrMapOvr>
    <a:masterClrMapping/>
  </p:clrMapOvr>
  <p:transition xmlns:p14="http://schemas.microsoft.com/office/powerpoint/2010/mai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More than Examples</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err="1" smtClean="0"/>
              <a:t>shared_context</a:t>
            </a:r>
            <a:r>
              <a:rPr lang="en-US" dirty="0" smtClean="0"/>
              <a:t> 'converged recipe' do</a:t>
            </a:r>
          </a:p>
          <a:p>
            <a:r>
              <a:rPr lang="en-US" dirty="0"/>
              <a:t> let(:</a:t>
            </a:r>
            <a:r>
              <a:rPr lang="en-US" dirty="0" err="1"/>
              <a:t>chef_run</a:t>
            </a:r>
            <a:r>
              <a:rPr lang="en-US" dirty="0"/>
              <a:t>) do</a:t>
            </a:r>
          </a:p>
          <a:p>
            <a:r>
              <a:rPr lang="en-US" dirty="0" smtClean="0"/>
              <a:t>   runner </a:t>
            </a:r>
            <a:r>
              <a:rPr lang="en-US" dirty="0"/>
              <a:t>= </a:t>
            </a:r>
            <a:r>
              <a:rPr lang="en-US" dirty="0" err="1"/>
              <a:t>ChefSpec</a:t>
            </a:r>
            <a:r>
              <a:rPr lang="en-US" dirty="0"/>
              <a:t>::</a:t>
            </a:r>
            <a:r>
              <a:rPr lang="en-US" dirty="0" err="1"/>
              <a:t>SoloRunner.new</a:t>
            </a:r>
            <a:r>
              <a:rPr lang="en-US" dirty="0"/>
              <a:t>(</a:t>
            </a:r>
            <a:r>
              <a:rPr lang="en-US" dirty="0" err="1"/>
              <a:t>node_attributes</a:t>
            </a:r>
            <a:r>
              <a:rPr lang="en-US" dirty="0" smtClean="0"/>
              <a:t>)</a:t>
            </a:r>
          </a:p>
          <a:p>
            <a:r>
              <a:rPr lang="en-US" dirty="0" smtClean="0"/>
              <a:t>   </a:t>
            </a:r>
            <a:r>
              <a:rPr lang="en-US" dirty="0" err="1" smtClean="0"/>
              <a:t>runner.converge</a:t>
            </a:r>
            <a:r>
              <a:rPr lang="en-US" dirty="0"/>
              <a:t>(</a:t>
            </a:r>
            <a:r>
              <a:rPr lang="en-US" dirty="0" err="1"/>
              <a:t>described_recipe</a:t>
            </a:r>
            <a:r>
              <a:rPr lang="en-US" dirty="0"/>
              <a:t>)</a:t>
            </a:r>
          </a:p>
          <a:p>
            <a:r>
              <a:rPr lang="en-US" dirty="0"/>
              <a:t> </a:t>
            </a:r>
            <a:r>
              <a:rPr lang="en-US" dirty="0" smtClean="0"/>
              <a:t>end</a:t>
            </a:r>
            <a:endParaRPr lang="en-US" dirty="0"/>
          </a:p>
          <a:p>
            <a:endParaRPr lang="en-US" dirty="0"/>
          </a:p>
          <a:p>
            <a:r>
              <a:rPr lang="en-US" dirty="0" smtClean="0"/>
              <a:t>  let</a:t>
            </a:r>
            <a:r>
              <a:rPr lang="en-US" dirty="0"/>
              <a:t>(:</a:t>
            </a:r>
            <a:r>
              <a:rPr lang="en-US" dirty="0" err="1"/>
              <a:t>node_attributes</a:t>
            </a:r>
            <a:r>
              <a:rPr lang="en-US" dirty="0"/>
              <a:t>) do</a:t>
            </a:r>
          </a:p>
          <a:p>
            <a:r>
              <a:rPr lang="en-US" dirty="0" smtClean="0"/>
              <a:t>    </a:t>
            </a:r>
            <a:r>
              <a:rPr lang="en-US" dirty="0"/>
              <a:t>{}</a:t>
            </a:r>
          </a:p>
          <a:p>
            <a:r>
              <a:rPr lang="en-US" dirty="0" smtClean="0"/>
              <a:t>  end</a:t>
            </a:r>
            <a:endParaRPr lang="en-US" dirty="0"/>
          </a:p>
          <a:p>
            <a:endParaRPr lang="en-US" dirty="0"/>
          </a:p>
          <a:p>
            <a:r>
              <a:rPr lang="en-US" dirty="0"/>
              <a:t>  </a:t>
            </a:r>
            <a:r>
              <a:rPr lang="en-US" dirty="0" err="1" smtClean="0"/>
              <a:t>def</a:t>
            </a:r>
            <a:r>
              <a:rPr lang="en-US" dirty="0" smtClean="0"/>
              <a:t> </a:t>
            </a:r>
            <a:r>
              <a:rPr lang="en-US" dirty="0"/>
              <a:t>attribute(name) ...</a:t>
            </a:r>
          </a:p>
          <a:p>
            <a:r>
              <a:rPr lang="en-US" dirty="0" smtClean="0"/>
              <a:t>end</a:t>
            </a:r>
          </a:p>
          <a:p>
            <a:endParaRPr lang="en-US" dirty="0"/>
          </a:p>
          <a:p>
            <a:r>
              <a:rPr lang="en-US" dirty="0" smtClean="0"/>
              <a:t>describe </a:t>
            </a:r>
            <a:r>
              <a:rPr lang="en-US" dirty="0"/>
              <a:t>'ark::default' do</a:t>
            </a:r>
          </a:p>
          <a:p>
            <a:r>
              <a:rPr lang="en-US" dirty="0"/>
              <a:t>  context 'when no attributes are specified, on an </a:t>
            </a:r>
            <a:r>
              <a:rPr lang="en-US" dirty="0" smtClean="0"/>
              <a:t>uns...platform</a:t>
            </a:r>
            <a:r>
              <a:rPr lang="en-US" dirty="0"/>
              <a:t>' </a:t>
            </a:r>
            <a:r>
              <a:rPr lang="en-US" dirty="0" smtClean="0"/>
              <a:t>do</a:t>
            </a:r>
          </a:p>
          <a:p>
            <a:r>
              <a:rPr lang="en-US" dirty="0"/>
              <a:t> </a:t>
            </a:r>
            <a:r>
              <a:rPr lang="en-US" dirty="0" smtClean="0"/>
              <a:t>   </a:t>
            </a:r>
            <a:r>
              <a:rPr lang="en-US" dirty="0" err="1" smtClean="0"/>
              <a:t>include_context</a:t>
            </a:r>
            <a:r>
              <a:rPr lang="en-US" dirty="0" smtClean="0"/>
              <a:t> 'converged recipe' </a:t>
            </a:r>
            <a:endParaRPr lang="en-US" dirty="0"/>
          </a:p>
        </p:txBody>
      </p:sp>
      <p:sp>
        <p:nvSpPr>
          <p:cNvPr id="5" name="Text Placeholder 4"/>
          <p:cNvSpPr>
            <a:spLocks noGrp="1"/>
          </p:cNvSpPr>
          <p:nvPr>
            <p:ph type="body" sz="quarter" idx="12"/>
          </p:nvPr>
        </p:nvSpPr>
        <p:spPr>
          <a:xfrm>
            <a:off x="621430" y="7583714"/>
            <a:ext cx="14925911" cy="454620"/>
          </a:xfrm>
        </p:spPr>
        <p:txBody>
          <a:bodyPr/>
          <a:lstStyle/>
          <a:p>
            <a:endParaRPr lang="en-US" dirty="0"/>
          </a:p>
        </p:txBody>
      </p:sp>
      <p:sp>
        <p:nvSpPr>
          <p:cNvPr id="6" name="Text Placeholder 4"/>
          <p:cNvSpPr>
            <a:spLocks noGrp="1"/>
          </p:cNvSpPr>
          <p:nvPr>
            <p:ph type="body" sz="quarter" idx="12"/>
          </p:nvPr>
        </p:nvSpPr>
        <p:spPr>
          <a:xfrm>
            <a:off x="621430" y="1366762"/>
            <a:ext cx="14925911" cy="5019523"/>
          </a:xfrm>
        </p:spPr>
        <p:txBody>
          <a:bodyPr/>
          <a:lstStyle/>
          <a:p>
            <a:endParaRPr lang="en-US" dirty="0"/>
          </a:p>
        </p:txBody>
      </p:sp>
    </p:spTree>
    <p:extLst>
      <p:ext uri="{BB962C8B-B14F-4D97-AF65-F5344CB8AC3E}">
        <p14:creationId xmlns:p14="http://schemas.microsoft.com/office/powerpoint/2010/main" val="39329372"/>
      </p:ext>
    </p:extLst>
  </p:cSld>
  <p:clrMapOvr>
    <a:masterClrMapping/>
  </p:clrMapOvr>
  <p:transition xmlns:p14="http://schemas.microsoft.com/office/powerpoint/2010/mai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alias_example_group_to</a:t>
            </a:r>
            <a:endParaRPr lang="en-US" dirty="0"/>
          </a:p>
        </p:txBody>
      </p:sp>
      <p:sp>
        <p:nvSpPr>
          <p:cNvPr id="3" name="Subtitle 2"/>
          <p:cNvSpPr>
            <a:spLocks noGrp="1"/>
          </p:cNvSpPr>
          <p:nvPr>
            <p:ph type="subTitle" idx="1"/>
          </p:nvPr>
        </p:nvSpPr>
        <p:spPr/>
        <p:txBody>
          <a:bodyPr/>
          <a:lstStyle/>
          <a:p>
            <a:r>
              <a:rPr lang="en-US" b="1" dirty="0"/>
              <a:t>describe</a:t>
            </a:r>
            <a:r>
              <a:rPr lang="en-US" dirty="0"/>
              <a:t> and </a:t>
            </a:r>
            <a:r>
              <a:rPr lang="en-US" b="1" dirty="0"/>
              <a:t>context</a:t>
            </a:r>
            <a:r>
              <a:rPr lang="en-US" dirty="0"/>
              <a:t> are the default aliases for </a:t>
            </a:r>
            <a:r>
              <a:rPr lang="en-US" b="1" dirty="0" err="1"/>
              <a:t>example_group</a:t>
            </a:r>
            <a:r>
              <a:rPr lang="en-US" dirty="0"/>
              <a:t>. You can define your own aliases for </a:t>
            </a:r>
            <a:r>
              <a:rPr lang="en-US" b="1" dirty="0" err="1"/>
              <a:t>example_group</a:t>
            </a:r>
            <a:r>
              <a:rPr lang="en-US" dirty="0"/>
              <a:t> and give those custom aliases default metadata.</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a:t>/</a:t>
            </a:r>
            <a:r>
              <a:rPr lang="en-US" sz="3200" dirty="0" err="1"/>
              <a:t>DfUChL</a:t>
            </a:r>
            <a:endParaRPr lang="en-US" sz="3200" dirty="0" smtClean="0"/>
          </a:p>
        </p:txBody>
      </p:sp>
    </p:spTree>
    <p:extLst>
      <p:ext uri="{BB962C8B-B14F-4D97-AF65-F5344CB8AC3E}">
        <p14:creationId xmlns:p14="http://schemas.microsoft.com/office/powerpoint/2010/main" val="1251592423"/>
      </p:ext>
    </p:extLst>
  </p:cSld>
  <p:clrMapOvr>
    <a:masterClrMapping/>
  </p:clrMapOvr>
  <p:transition xmlns:p14="http://schemas.microsoft.com/office/powerpoint/2010/mai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Viewing a Spec with </a:t>
            </a:r>
            <a:r>
              <a:rPr lang="en-US" dirty="0" err="1" smtClean="0"/>
              <a:t>include_context</a:t>
            </a:r>
            <a:endParaRPr lang="en-US" dirty="0"/>
          </a:p>
        </p:txBody>
      </p:sp>
      <p:sp>
        <p:nvSpPr>
          <p:cNvPr id="5" name="Content Placeholder 4"/>
          <p:cNvSpPr>
            <a:spLocks noGrp="1"/>
          </p:cNvSpPr>
          <p:nvPr>
            <p:ph sz="quarter" idx="10"/>
          </p:nvPr>
        </p:nvSpPr>
        <p:spPr/>
        <p:txBody>
          <a:bodyPr>
            <a:normAutofit/>
          </a:bodyPr>
          <a:lstStyle/>
          <a:p>
            <a:endParaRPr lang="en-US" dirty="0" smtClean="0"/>
          </a:p>
          <a:p>
            <a:r>
              <a:rPr lang="en-US" dirty="0" smtClean="0"/>
              <a:t>describe </a:t>
            </a:r>
            <a:r>
              <a:rPr lang="en-US" dirty="0"/>
              <a:t>'ark::default' do</a:t>
            </a:r>
          </a:p>
          <a:p>
            <a:r>
              <a:rPr lang="en-US" dirty="0"/>
              <a:t>  context 'when no attributes are specified, on an </a:t>
            </a:r>
            <a:r>
              <a:rPr lang="en-US" dirty="0" smtClean="0"/>
              <a:t>.</a:t>
            </a:r>
            <a:r>
              <a:rPr lang="en-US" dirty="0"/>
              <a:t>..platform' do</a:t>
            </a:r>
          </a:p>
          <a:p>
            <a:r>
              <a:rPr lang="en-US" dirty="0"/>
              <a:t>    </a:t>
            </a:r>
            <a:r>
              <a:rPr lang="en-US" dirty="0" err="1"/>
              <a:t>include_context</a:t>
            </a:r>
            <a:r>
              <a:rPr lang="en-US" dirty="0"/>
              <a:t> 'converged recipe</a:t>
            </a:r>
            <a:r>
              <a:rPr lang="en-US" dirty="0" smtClean="0"/>
              <a:t>'</a:t>
            </a:r>
          </a:p>
          <a:p>
            <a:endParaRPr lang="en-US" dirty="0"/>
          </a:p>
          <a:p>
            <a:r>
              <a:rPr lang="en-US" dirty="0"/>
              <a:t> </a:t>
            </a:r>
            <a:r>
              <a:rPr lang="en-US" dirty="0" smtClean="0"/>
              <a:t>   # ... examples ...</a:t>
            </a:r>
          </a:p>
          <a:p>
            <a:endParaRPr lang="en-US" dirty="0"/>
          </a:p>
          <a:p>
            <a:r>
              <a:rPr lang="en-US" dirty="0" smtClean="0"/>
              <a:t>  end</a:t>
            </a:r>
          </a:p>
          <a:p>
            <a:endParaRPr lang="en-US" dirty="0"/>
          </a:p>
          <a:p>
            <a:r>
              <a:rPr lang="en-US" dirty="0" smtClean="0"/>
              <a:t>  # ... other contexts ...</a:t>
            </a:r>
          </a:p>
          <a:p>
            <a:r>
              <a:rPr lang="en-US" dirty="0" smtClean="0"/>
              <a:t>end</a:t>
            </a:r>
          </a:p>
        </p:txBody>
      </p:sp>
      <p:sp>
        <p:nvSpPr>
          <p:cNvPr id="8" name="Text Placeholder 7"/>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2940076567"/>
      </p:ext>
    </p:extLst>
  </p:cSld>
  <p:clrMapOvr>
    <a:masterClrMapping/>
  </p:clrMapOvr>
  <p:transition xmlns:p14="http://schemas.microsoft.com/office/powerpoint/2010/mai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Refactoring the Spec to auto include the context</a:t>
            </a:r>
            <a:endParaRPr lang="en-US" sz="4800" dirty="0"/>
          </a:p>
        </p:txBody>
      </p:sp>
      <p:sp>
        <p:nvSpPr>
          <p:cNvPr id="5" name="Content Placeholder 4"/>
          <p:cNvSpPr>
            <a:spLocks noGrp="1"/>
          </p:cNvSpPr>
          <p:nvPr>
            <p:ph sz="quarter" idx="10"/>
          </p:nvPr>
        </p:nvSpPr>
        <p:spPr/>
        <p:txBody>
          <a:bodyPr/>
          <a:lstStyle/>
          <a:p>
            <a:endParaRPr lang="en-US" dirty="0" smtClean="0"/>
          </a:p>
          <a:p>
            <a:r>
              <a:rPr lang="en-US" dirty="0" err="1" smtClean="0"/>
              <a:t>describe_recipe</a:t>
            </a:r>
            <a:r>
              <a:rPr lang="en-US" dirty="0" smtClean="0"/>
              <a:t> </a:t>
            </a:r>
            <a:r>
              <a:rPr lang="en-US" dirty="0"/>
              <a:t>'ark::default' do</a:t>
            </a:r>
          </a:p>
          <a:p>
            <a:r>
              <a:rPr lang="en-US" dirty="0"/>
              <a:t>  context 'when no attributes are specified, on an uns...platform' do</a:t>
            </a:r>
          </a:p>
          <a:p>
            <a:r>
              <a:rPr lang="en-US" dirty="0"/>
              <a:t>    </a:t>
            </a:r>
            <a:r>
              <a:rPr lang="en-US" dirty="0" err="1"/>
              <a:t>include_context</a:t>
            </a:r>
            <a:r>
              <a:rPr lang="en-US" dirty="0"/>
              <a:t> 'converged recipe</a:t>
            </a:r>
            <a:r>
              <a:rPr lang="en-US" dirty="0" smtClean="0"/>
              <a:t>'</a:t>
            </a:r>
          </a:p>
          <a:p>
            <a:endParaRPr lang="en-US" dirty="0"/>
          </a:p>
          <a:p>
            <a:r>
              <a:rPr lang="en-US" dirty="0"/>
              <a:t> </a:t>
            </a:r>
            <a:r>
              <a:rPr lang="en-US" dirty="0" smtClean="0"/>
              <a:t>   # ... examples ...</a:t>
            </a:r>
          </a:p>
          <a:p>
            <a:endParaRPr lang="en-US" dirty="0"/>
          </a:p>
          <a:p>
            <a:r>
              <a:rPr lang="en-US" dirty="0" smtClean="0"/>
              <a:t>  end</a:t>
            </a:r>
          </a:p>
          <a:p>
            <a:endParaRPr lang="en-US" dirty="0"/>
          </a:p>
          <a:p>
            <a:r>
              <a:rPr lang="en-US" dirty="0" smtClean="0"/>
              <a:t>  # ... other contexts</a:t>
            </a:r>
          </a:p>
          <a:p>
            <a:r>
              <a:rPr lang="en-US" dirty="0" smtClean="0"/>
              <a:t>end</a:t>
            </a:r>
          </a:p>
        </p:txBody>
      </p:sp>
      <p:sp>
        <p:nvSpPr>
          <p:cNvPr id="3" name="Text Placeholder 2"/>
          <p:cNvSpPr>
            <a:spLocks noGrp="1"/>
          </p:cNvSpPr>
          <p:nvPr>
            <p:ph type="body" sz="quarter" idx="11"/>
          </p:nvPr>
        </p:nvSpPr>
        <p:spPr>
          <a:xfrm>
            <a:off x="610834" y="2917738"/>
            <a:ext cx="14925911" cy="544634"/>
          </a:xfrm>
        </p:spPr>
        <p:txBody>
          <a:bodyPr/>
          <a:lstStyle/>
          <a:p>
            <a:endParaRPr lang="en-US" dirty="0"/>
          </a:p>
        </p:txBody>
      </p:sp>
      <p:sp>
        <p:nvSpPr>
          <p:cNvPr id="6" name="Text Placeholder 5"/>
          <p:cNvSpPr>
            <a:spLocks noGrp="1"/>
          </p:cNvSpPr>
          <p:nvPr>
            <p:ph type="body" sz="quarter" idx="12"/>
          </p:nvPr>
        </p:nvSpPr>
        <p:spPr>
          <a:xfrm>
            <a:off x="621430" y="1835896"/>
            <a:ext cx="14925911" cy="626533"/>
          </a:xfrm>
        </p:spPr>
        <p:txBody>
          <a:bodyPr/>
          <a:lstStyle/>
          <a:p>
            <a:endParaRPr lang="en-US" dirty="0"/>
          </a:p>
        </p:txBody>
      </p:sp>
    </p:spTree>
    <p:extLst>
      <p:ext uri="{BB962C8B-B14F-4D97-AF65-F5344CB8AC3E}">
        <p14:creationId xmlns:p14="http://schemas.microsoft.com/office/powerpoint/2010/main" val="3670118589"/>
      </p:ext>
    </p:extLst>
  </p:cSld>
  <p:clrMapOvr>
    <a:masterClrMapping/>
  </p:clrMapOvr>
  <p:transition xmlns:p14="http://schemas.microsoft.com/office/powerpoint/2010/mai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8" y="2539001"/>
            <a:ext cx="14640761" cy="5402732"/>
          </a:xfrm>
        </p:spPr>
        <p:txBody>
          <a:bodyPr/>
          <a:lstStyle/>
          <a:p>
            <a:r>
              <a:rPr lang="en-US" sz="3600" b="1" dirty="0" smtClean="0">
                <a:latin typeface="Courier New" charset="0"/>
                <a:ea typeface="Courier New" charset="0"/>
                <a:cs typeface="Courier New" charset="0"/>
              </a:rPr>
              <a:t> 9:00 -  9:30 – Introductions</a:t>
            </a:r>
          </a:p>
          <a:p>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9:30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10:15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Finding the Ark</a:t>
            </a:r>
          </a:p>
          <a:p>
            <a:r>
              <a:rPr lang="en-US" sz="3600" b="1" dirty="0" smtClean="0">
                <a:latin typeface="Courier New" charset="0"/>
                <a:ea typeface="Courier New" charset="0"/>
                <a:cs typeface="Courier New" charset="0"/>
              </a:rPr>
              <a:t>10:15 - 10:30 </a:t>
            </a:r>
            <a:r>
              <a:rPr lang="en-US" sz="3600" b="1" dirty="0">
                <a:latin typeface="Courier New" charset="0"/>
                <a:ea typeface="Courier New" charset="0"/>
                <a:cs typeface="Courier New" charset="0"/>
              </a:rPr>
              <a:t>–</a:t>
            </a:r>
            <a:r>
              <a:rPr lang="en-US" sz="3600" b="1" dirty="0" smtClean="0">
                <a:latin typeface="Courier New" charset="0"/>
                <a:ea typeface="Courier New" charset="0"/>
                <a:cs typeface="Courier New" charset="0"/>
              </a:rPr>
              <a:t> BREAK</a:t>
            </a:r>
          </a:p>
          <a:p>
            <a:r>
              <a:rPr lang="en-US" sz="3600" b="1" dirty="0" smtClean="0">
                <a:latin typeface="Courier New" charset="0"/>
                <a:ea typeface="Courier New" charset="0"/>
                <a:cs typeface="Courier New" charset="0"/>
              </a:rPr>
              <a:t>10:30 - 11:15 – Unraveling the Power of the Ark</a:t>
            </a:r>
          </a:p>
          <a:p>
            <a:r>
              <a:rPr lang="en-US" sz="3600" b="1" dirty="0" smtClean="0">
                <a:latin typeface="Courier New" charset="0"/>
                <a:ea typeface="Courier New" charset="0"/>
                <a:cs typeface="Courier New" charset="0"/>
              </a:rPr>
              <a:t>11:15 - </a:t>
            </a:r>
            <a:r>
              <a:rPr lang="en-US" sz="3600" b="1" dirty="0">
                <a:latin typeface="Courier New" charset="0"/>
                <a:ea typeface="Courier New" charset="0"/>
                <a:cs typeface="Courier New" charset="0"/>
              </a:rPr>
              <a:t>11:30 – </a:t>
            </a:r>
            <a:r>
              <a:rPr lang="en-US" sz="3600" b="1" dirty="0" smtClean="0">
                <a:latin typeface="Courier New" charset="0"/>
                <a:ea typeface="Courier New" charset="0"/>
                <a:cs typeface="Courier New" charset="0"/>
              </a:rPr>
              <a:t>BREAK</a:t>
            </a:r>
          </a:p>
          <a:p>
            <a:r>
              <a:rPr lang="en-US" sz="3600" b="1" dirty="0" smtClean="0">
                <a:latin typeface="Courier New" charset="0"/>
                <a:ea typeface="Courier New" charset="0"/>
                <a:cs typeface="Courier New" charset="0"/>
              </a:rPr>
              <a:t>11:30 - 12:15 </a:t>
            </a:r>
            <a:r>
              <a:rPr lang="en-US" sz="3600" b="1" dirty="0">
                <a:latin typeface="Courier New" charset="0"/>
                <a:ea typeface="Courier New" charset="0"/>
                <a:cs typeface="Courier New" charset="0"/>
              </a:rPr>
              <a:t>–</a:t>
            </a:r>
            <a:r>
              <a:rPr lang="en-US" sz="3600" b="1" dirty="0" smtClean="0">
                <a:latin typeface="Courier New" charset="0"/>
                <a:ea typeface="Courier New" charset="0"/>
                <a:cs typeface="Courier New" charset="0"/>
              </a:rPr>
              <a:t> The Ark's Power Realized</a:t>
            </a:r>
          </a:p>
          <a:p>
            <a:r>
              <a:rPr lang="en-US" sz="3600" b="1" dirty="0" smtClean="0">
                <a:latin typeface="Courier New" charset="0"/>
                <a:ea typeface="Courier New" charset="0"/>
                <a:cs typeface="Courier New" charset="0"/>
              </a:rPr>
              <a:t>12:15 - </a:t>
            </a:r>
            <a:r>
              <a:rPr lang="en-US" sz="3600" b="1" dirty="0">
                <a:latin typeface="Courier New" charset="0"/>
                <a:ea typeface="Courier New" charset="0"/>
                <a:cs typeface="Courier New" charset="0"/>
              </a:rPr>
              <a:t>13:45 </a:t>
            </a:r>
            <a:r>
              <a:rPr lang="en-US" sz="3600" b="1" dirty="0" smtClean="0">
                <a:latin typeface="Courier New" charset="0"/>
                <a:ea typeface="Courier New" charset="0"/>
                <a:cs typeface="Courier New" charset="0"/>
              </a:rPr>
              <a:t>– LUNCH (90 minutes)</a:t>
            </a:r>
          </a:p>
        </p:txBody>
      </p:sp>
    </p:spTree>
    <p:extLst>
      <p:ext uri="{BB962C8B-B14F-4D97-AF65-F5344CB8AC3E}">
        <p14:creationId xmlns:p14="http://schemas.microsoft.com/office/powerpoint/2010/main" val="8029087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4400" dirty="0" smtClean="0"/>
              <a:t>Defining the alias and tying it to the </a:t>
            </a:r>
            <a:r>
              <a:rPr lang="en-US" sz="4400" dirty="0" err="1" smtClean="0"/>
              <a:t>shared_context</a:t>
            </a:r>
            <a:endParaRPr lang="en-US" sz="4400" dirty="0"/>
          </a:p>
        </p:txBody>
      </p:sp>
      <p:sp>
        <p:nvSpPr>
          <p:cNvPr id="7" name="Content Placeholder 6"/>
          <p:cNvSpPr>
            <a:spLocks noGrp="1"/>
          </p:cNvSpPr>
          <p:nvPr>
            <p:ph sz="quarter" idx="10"/>
          </p:nvPr>
        </p:nvSpPr>
        <p:spPr/>
        <p:txBody>
          <a:bodyPr>
            <a:normAutofit/>
          </a:bodyPr>
          <a:lstStyle/>
          <a:p>
            <a:r>
              <a:rPr lang="en-US" dirty="0"/>
              <a:t>require '</a:t>
            </a:r>
            <a:r>
              <a:rPr lang="en-US" dirty="0" err="1"/>
              <a:t>chefspec</a:t>
            </a:r>
            <a:r>
              <a:rPr lang="en-US" dirty="0"/>
              <a:t>'</a:t>
            </a:r>
          </a:p>
          <a:p>
            <a:r>
              <a:rPr lang="en-US" dirty="0"/>
              <a:t>require '</a:t>
            </a:r>
            <a:r>
              <a:rPr lang="en-US" dirty="0" err="1"/>
              <a:t>chefspec</a:t>
            </a:r>
            <a:r>
              <a:rPr lang="en-US" dirty="0"/>
              <a:t>/</a:t>
            </a:r>
            <a:r>
              <a:rPr lang="en-US" dirty="0" err="1"/>
              <a:t>berkshelf</a:t>
            </a:r>
            <a:r>
              <a:rPr lang="en-US" dirty="0"/>
              <a:t>'</a:t>
            </a:r>
          </a:p>
          <a:p>
            <a:endParaRPr lang="en-US" dirty="0"/>
          </a:p>
          <a:p>
            <a:r>
              <a:rPr lang="en-US" dirty="0" err="1"/>
              <a:t>at_exit</a:t>
            </a:r>
            <a:r>
              <a:rPr lang="en-US" dirty="0"/>
              <a:t> { </a:t>
            </a:r>
            <a:r>
              <a:rPr lang="en-US" dirty="0" err="1"/>
              <a:t>ChefSpec</a:t>
            </a:r>
            <a:r>
              <a:rPr lang="en-US" dirty="0"/>
              <a:t>::</a:t>
            </a:r>
            <a:r>
              <a:rPr lang="en-US" dirty="0" err="1"/>
              <a:t>Coverage.report</a:t>
            </a:r>
            <a:r>
              <a:rPr lang="en-US" dirty="0"/>
              <a:t>! }</a:t>
            </a:r>
          </a:p>
          <a:p>
            <a:endParaRPr lang="en-US" dirty="0"/>
          </a:p>
          <a:p>
            <a:r>
              <a:rPr lang="en-US" dirty="0" err="1"/>
              <a:t>RSpec.configure</a:t>
            </a:r>
            <a:r>
              <a:rPr lang="en-US" dirty="0"/>
              <a:t> do |</a:t>
            </a:r>
            <a:r>
              <a:rPr lang="en-US" dirty="0" err="1"/>
              <a:t>config</a:t>
            </a:r>
            <a:r>
              <a:rPr lang="en-US" dirty="0"/>
              <a:t>|</a:t>
            </a:r>
          </a:p>
          <a:p>
            <a:r>
              <a:rPr lang="en-US" dirty="0"/>
              <a:t>  </a:t>
            </a:r>
            <a:r>
              <a:rPr lang="en-US" dirty="0" err="1"/>
              <a:t>config.color</a:t>
            </a:r>
            <a:r>
              <a:rPr lang="en-US" dirty="0"/>
              <a:t> = </a:t>
            </a:r>
            <a:r>
              <a:rPr lang="en-US" dirty="0" smtClean="0"/>
              <a:t>true</a:t>
            </a:r>
          </a:p>
          <a:p>
            <a:r>
              <a:rPr lang="en-US" dirty="0"/>
              <a:t> </a:t>
            </a:r>
            <a:r>
              <a:rPr lang="en-US" dirty="0" smtClean="0"/>
              <a:t> </a:t>
            </a:r>
            <a:r>
              <a:rPr lang="en-US" dirty="0" err="1" smtClean="0"/>
              <a:t>config.alias_example_group_to</a:t>
            </a:r>
            <a:r>
              <a:rPr lang="en-US" dirty="0" smtClean="0"/>
              <a:t> :</a:t>
            </a:r>
            <a:r>
              <a:rPr lang="en-US" dirty="0" err="1" smtClean="0"/>
              <a:t>describe_recipe</a:t>
            </a:r>
            <a:r>
              <a:rPr lang="en-US" dirty="0" smtClean="0"/>
              <a:t>, :type =&gt; :recipe</a:t>
            </a:r>
            <a:endParaRPr lang="en-US" dirty="0"/>
          </a:p>
          <a:p>
            <a:r>
              <a:rPr lang="en-US" dirty="0"/>
              <a:t>end</a:t>
            </a:r>
          </a:p>
          <a:p>
            <a:endParaRPr lang="en-US" dirty="0" smtClean="0"/>
          </a:p>
          <a:p>
            <a:r>
              <a:rPr lang="en-US" dirty="0" err="1"/>
              <a:t>shared_context</a:t>
            </a:r>
            <a:r>
              <a:rPr lang="en-US" dirty="0"/>
              <a:t> 'converged recipe</a:t>
            </a:r>
            <a:r>
              <a:rPr lang="en-US" dirty="0" smtClean="0"/>
              <a:t>', :type =&gt; :recipe </a:t>
            </a:r>
            <a:r>
              <a:rPr lang="en-US" dirty="0"/>
              <a:t>do</a:t>
            </a:r>
          </a:p>
          <a:p>
            <a:endParaRPr lang="en-US" dirty="0" smtClean="0"/>
          </a:p>
          <a:p>
            <a:endParaRPr lang="en-US" dirty="0"/>
          </a:p>
        </p:txBody>
      </p:sp>
      <p:sp>
        <p:nvSpPr>
          <p:cNvPr id="8" name="Text Placeholder 7"/>
          <p:cNvSpPr>
            <a:spLocks noGrp="1"/>
          </p:cNvSpPr>
          <p:nvPr>
            <p:ph type="body" sz="quarter" idx="11"/>
          </p:nvPr>
        </p:nvSpPr>
        <p:spPr/>
        <p:txBody>
          <a:bodyPr/>
          <a:lstStyle/>
          <a:p>
            <a:r>
              <a:rPr lang="en-US" dirty="0" smtClean="0"/>
              <a:t>~/ark/spec/</a:t>
            </a:r>
            <a:r>
              <a:rPr lang="en-US" dirty="0" err="1" smtClean="0"/>
              <a:t>spec_helper.rb</a:t>
            </a:r>
            <a:endParaRPr lang="en-US" dirty="0"/>
          </a:p>
        </p:txBody>
      </p:sp>
      <p:sp>
        <p:nvSpPr>
          <p:cNvPr id="10" name="Text Placeholder 9"/>
          <p:cNvSpPr>
            <a:spLocks noGrp="1"/>
          </p:cNvSpPr>
          <p:nvPr>
            <p:ph type="body" sz="quarter" idx="13"/>
          </p:nvPr>
        </p:nvSpPr>
        <p:spPr>
          <a:xfrm>
            <a:off x="1135042" y="5791458"/>
            <a:ext cx="14404273" cy="626533"/>
          </a:xfrm>
        </p:spPr>
        <p:txBody>
          <a:bodyPr/>
          <a:lstStyle/>
          <a:p>
            <a:endParaRPr lang="en-US" dirty="0"/>
          </a:p>
        </p:txBody>
      </p:sp>
      <p:sp>
        <p:nvSpPr>
          <p:cNvPr id="11" name="Text Placeholder 9"/>
          <p:cNvSpPr>
            <a:spLocks noGrp="1"/>
          </p:cNvSpPr>
          <p:nvPr>
            <p:ph type="body" sz="quarter" idx="13"/>
          </p:nvPr>
        </p:nvSpPr>
        <p:spPr>
          <a:xfrm>
            <a:off x="1106014" y="7419477"/>
            <a:ext cx="14404273" cy="626533"/>
          </a:xfrm>
        </p:spPr>
        <p:txBody>
          <a:bodyPr/>
          <a:lstStyle/>
          <a:p>
            <a:endParaRPr lang="en-US" dirty="0"/>
          </a:p>
        </p:txBody>
      </p:sp>
    </p:spTree>
    <p:extLst>
      <p:ext uri="{BB962C8B-B14F-4D97-AF65-F5344CB8AC3E}">
        <p14:creationId xmlns:p14="http://schemas.microsoft.com/office/powerpoint/2010/main" val="1329464702"/>
      </p:ext>
    </p:extLst>
  </p:cSld>
  <p:clrMapOvr>
    <a:masterClrMapping/>
  </p:clrMapOvr>
  <p:transition xmlns:p14="http://schemas.microsoft.com/office/powerpoint/2010/mai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11689628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90000"/>
              </a:lnSpc>
            </a:pPr>
            <a:r>
              <a:rPr lang="en-US" dirty="0" smtClean="0"/>
              <a:t>Continue to refactor the the Ark's default recipe specification using:</a:t>
            </a:r>
          </a:p>
          <a:p>
            <a:pPr marL="0" indent="0">
              <a:lnSpc>
                <a:spcPct val="90000"/>
              </a:lnSpc>
              <a:buNone/>
            </a:pPr>
            <a:endParaRPr lang="en-US" dirty="0"/>
          </a:p>
          <a:p>
            <a:pPr>
              <a:lnSpc>
                <a:spcPct val="90000"/>
              </a:lnSpc>
              <a:buFont typeface="Wingdings" charset="2"/>
              <a:buChar char="²"/>
            </a:pPr>
            <a:r>
              <a:rPr lang="en-US" sz="3600" b="1" dirty="0"/>
              <a:t>Power Word: </a:t>
            </a:r>
            <a:r>
              <a:rPr lang="en-US" sz="3600" b="1" dirty="0" smtClean="0"/>
              <a:t>let</a:t>
            </a:r>
          </a:p>
          <a:p>
            <a:pPr>
              <a:lnSpc>
                <a:spcPct val="90000"/>
              </a:lnSpc>
              <a:buFont typeface="Wingdings" charset="2"/>
              <a:buChar char="²"/>
            </a:pPr>
            <a:r>
              <a:rPr lang="en-US" sz="3600" b="1" dirty="0" smtClean="0"/>
              <a:t>Conjure </a:t>
            </a:r>
            <a:r>
              <a:rPr lang="en-US" sz="3600" b="1" dirty="0" err="1" smtClean="0"/>
              <a:t>shared_examples</a:t>
            </a:r>
            <a:endParaRPr lang="en-US" sz="3600" b="1" dirty="0" smtClean="0"/>
          </a:p>
          <a:p>
            <a:pPr>
              <a:lnSpc>
                <a:spcPct val="90000"/>
              </a:lnSpc>
              <a:buFont typeface="Wingdings" charset="2"/>
              <a:buChar char="²"/>
            </a:pPr>
            <a:r>
              <a:rPr lang="en-US" sz="3600" b="1" dirty="0" smtClean="0"/>
              <a:t>Greater helper method</a:t>
            </a:r>
          </a:p>
          <a:p>
            <a:pPr>
              <a:lnSpc>
                <a:spcPct val="90000"/>
              </a:lnSpc>
              <a:buFont typeface="Wingdings" charset="2"/>
              <a:buChar char="²"/>
            </a:pPr>
            <a:r>
              <a:rPr lang="en-US" sz="3600" b="1" dirty="0" smtClean="0"/>
              <a:t>Ray of </a:t>
            </a:r>
            <a:r>
              <a:rPr lang="en-US" sz="3600" b="1" dirty="0" err="1" smtClean="0"/>
              <a:t>shared_context</a:t>
            </a:r>
            <a:endParaRPr lang="en-US" sz="3600" b="1" dirty="0" smtClean="0"/>
          </a:p>
          <a:p>
            <a:pPr>
              <a:lnSpc>
                <a:spcPct val="90000"/>
              </a:lnSpc>
              <a:buFont typeface="Wingdings" charset="2"/>
              <a:buChar char="²"/>
            </a:pPr>
            <a:r>
              <a:rPr lang="en-US" sz="3600" b="1" dirty="0" err="1" smtClean="0"/>
              <a:t>alias_example_group_to</a:t>
            </a:r>
            <a:endParaRPr lang="en-US" sz="36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All tests pass and the size of the recipe specification has been decreased.</a:t>
            </a:r>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001309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26779302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37740265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3.58 seconds (files took 2.73 seconds to load)</a:t>
            </a:r>
          </a:p>
          <a:p>
            <a:r>
              <a:rPr lang="en-US" b="1" dirty="0"/>
              <a:t>19 examples, 0 failures</a:t>
            </a:r>
          </a:p>
          <a:p>
            <a:endParaRPr lang="en-US" b="1" dirty="0"/>
          </a:p>
          <a:p>
            <a:endParaRPr lang="en-US" b="1" dirty="0"/>
          </a:p>
          <a:p>
            <a:r>
              <a:rPr lang="en-US" b="1" dirty="0" err="1"/>
              <a:t>ChefSpec</a:t>
            </a:r>
            <a:r>
              <a:rPr lang="en-US" b="1" dirty="0"/>
              <a:t> Coverage report generated...</a:t>
            </a:r>
          </a:p>
          <a:p>
            <a:endParaRPr lang="en-US" b="1" dirty="0"/>
          </a:p>
          <a:p>
            <a:r>
              <a:rPr lang="en-US" b="1" dirty="0"/>
              <a:t>  Total Resources:   41</a:t>
            </a:r>
          </a:p>
          <a:p>
            <a:r>
              <a:rPr lang="en-US" b="1" dirty="0"/>
              <a:t>  Touched Resources: 41</a:t>
            </a:r>
          </a:p>
          <a:p>
            <a:r>
              <a:rPr lang="en-US" b="1" dirty="0"/>
              <a:t>  Touch Coverage:    100.0</a:t>
            </a:r>
            <a:r>
              <a:rPr lang="en-US" b="1" dirty="0" smtClean="0"/>
              <a:t>%</a:t>
            </a:r>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spec/recipes/</a:t>
            </a:r>
            <a:r>
              <a:rPr lang="en-US" dirty="0" err="1" smtClean="0"/>
              <a:t>default_spec.rb</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2334898242"/>
      </p:ext>
    </p:extLst>
  </p:cSld>
  <p:clrMapOvr>
    <a:masterClrMapping/>
  </p:clrMapOvr>
  <p:transition xmlns:p14="http://schemas.microsoft.com/office/powerpoint/2010/mai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Recipe Specification File</a:t>
            </a:r>
            <a:endParaRPr lang="en-US" dirty="0"/>
          </a:p>
        </p:txBody>
      </p:sp>
      <p:sp>
        <p:nvSpPr>
          <p:cNvPr id="3" name="Content Placeholder 2"/>
          <p:cNvSpPr>
            <a:spLocks noGrp="1"/>
          </p:cNvSpPr>
          <p:nvPr>
            <p:ph sz="quarter" idx="10"/>
          </p:nvPr>
        </p:nvSpPr>
        <p:spPr/>
        <p:txBody>
          <a:bodyPr/>
          <a:lstStyle/>
          <a:p>
            <a:r>
              <a:rPr lang="en-US" dirty="0"/>
              <a:t>require '</a:t>
            </a:r>
            <a:r>
              <a:rPr lang="en-US" dirty="0" err="1"/>
              <a:t>spec_helper</a:t>
            </a:r>
            <a:r>
              <a:rPr lang="en-US" dirty="0"/>
              <a:t>'</a:t>
            </a:r>
          </a:p>
          <a:p>
            <a:endParaRPr lang="en-US" dirty="0"/>
          </a:p>
          <a:p>
            <a:r>
              <a:rPr lang="en-US" dirty="0"/>
              <a:t>describe 'ark::default' do</a:t>
            </a:r>
          </a:p>
          <a:p>
            <a:r>
              <a:rPr lang="en-US" dirty="0"/>
              <a:t>  context 'when no attributes are specified, on </a:t>
            </a:r>
            <a:r>
              <a:rPr lang="en-US" dirty="0" smtClean="0"/>
              <a:t>a...d </a:t>
            </a:r>
            <a:r>
              <a:rPr lang="en-US" dirty="0"/>
              <a:t>platform'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endParaRPr lang="en-US" dirty="0"/>
          </a:p>
          <a:p>
            <a:r>
              <a:rPr lang="en-US" dirty="0"/>
              <a:t>      </a:t>
            </a:r>
            <a:r>
              <a:rPr lang="en-US" dirty="0" err="1"/>
              <a:t>runner.converge</a:t>
            </a:r>
            <a:r>
              <a:rPr lang="en-US" dirty="0"/>
              <a:t>(</a:t>
            </a:r>
            <a:r>
              <a:rPr lang="en-US" dirty="0" err="1"/>
              <a:t>described_recipe</a:t>
            </a:r>
            <a:r>
              <a:rPr lang="en-US" dirty="0"/>
              <a:t>)</a:t>
            </a:r>
          </a:p>
          <a:p>
            <a:r>
              <a:rPr lang="en-US" dirty="0"/>
              <a:t>    end</a:t>
            </a:r>
          </a:p>
          <a:p>
            <a:endParaRPr lang="en-US" dirty="0"/>
          </a:p>
          <a:p>
            <a:r>
              <a:rPr lang="en-US" dirty="0"/>
              <a:t>    it 'installs necessary packages' do</a:t>
            </a:r>
          </a:p>
          <a:p>
            <a:endParaRPr lang="en-US" dirty="0"/>
          </a:p>
        </p:txBody>
      </p:sp>
      <p:sp>
        <p:nvSpPr>
          <p:cNvPr id="4" name="Text Placeholder 3"/>
          <p:cNvSpPr>
            <a:spLocks noGrp="1"/>
          </p:cNvSpPr>
          <p:nvPr>
            <p:ph type="body" sz="quarter" idx="11"/>
          </p:nvPr>
        </p:nvSpPr>
        <p:spPr/>
        <p:txBody>
          <a:bodyPr/>
          <a:lstStyle/>
          <a:p>
            <a:r>
              <a:rPr lang="en-US" dirty="0" smtClean="0"/>
              <a:t>~/ark/spec/recipes/</a:t>
            </a:r>
            <a:r>
              <a:rPr lang="en-US" dirty="0" err="1" smtClean="0"/>
              <a:t>default_spec.rb</a:t>
            </a:r>
            <a:endParaRPr lang="en-US" dirty="0"/>
          </a:p>
        </p:txBody>
      </p:sp>
    </p:spTree>
    <p:extLst>
      <p:ext uri="{BB962C8B-B14F-4D97-AF65-F5344CB8AC3E}">
        <p14:creationId xmlns:p14="http://schemas.microsoft.com/office/powerpoint/2010/main" val="37850976"/>
      </p:ext>
    </p:extLst>
  </p:cSld>
  <p:clrMapOvr>
    <a:masterClrMapping/>
  </p:clrMapOvr>
  <p:transition xmlns:p14="http://schemas.microsoft.com/office/powerpoint/2010/mai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57762171"/>
      </p:ext>
    </p:extLst>
  </p:cSld>
  <p:clrMapOvr>
    <a:masterClrMapping/>
  </p:clrMapOvr>
  <p:transition xmlns:p14="http://schemas.microsoft.com/office/powerpoint/2010/mai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fontScale="90000"/>
          </a:bodyPr>
          <a:lstStyle/>
          <a:p>
            <a:r>
              <a:rPr lang="en-US" dirty="0" smtClean="0"/>
              <a:t>Unraveling the Power of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5" name="Picture 4" descr="9265409574_2ff08b214e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0"/>
            <a:ext cx="12192000" cy="9144000"/>
          </a:xfrm>
          <a:prstGeom prst="rect">
            <a:avLst/>
          </a:prstGeom>
        </p:spPr>
      </p:pic>
    </p:spTree>
    <p:extLst>
      <p:ext uri="{BB962C8B-B14F-4D97-AF65-F5344CB8AC3E}">
        <p14:creationId xmlns:p14="http://schemas.microsoft.com/office/powerpoint/2010/main" val="29961048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926928"/>
      </p:ext>
    </p:extLst>
  </p:cSld>
  <p:clrMapOvr>
    <a:masterClrMapping/>
  </p:clrMapOvr>
  <p:transition xmlns:p14="http://schemas.microsoft.com/office/powerpoint/2010/mai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14556094" cy="5402732"/>
          </a:xfrm>
        </p:spPr>
        <p:txBody>
          <a:bodyPr/>
          <a:lstStyle/>
          <a:p>
            <a:r>
              <a:rPr lang="en-US" sz="3600" b="1" dirty="0" smtClean="0">
                <a:latin typeface="Courier New" charset="0"/>
                <a:ea typeface="Courier New" charset="0"/>
                <a:cs typeface="Courier New" charset="0"/>
              </a:rPr>
              <a:t>12:15 - </a:t>
            </a:r>
            <a:r>
              <a:rPr lang="en-US" sz="3600" b="1" dirty="0">
                <a:latin typeface="Courier New" charset="0"/>
                <a:ea typeface="Courier New" charset="0"/>
                <a:cs typeface="Courier New" charset="0"/>
              </a:rPr>
              <a:t>13:45 </a:t>
            </a:r>
            <a:r>
              <a:rPr lang="en-US" sz="3600" b="1" dirty="0" smtClean="0">
                <a:latin typeface="Courier New" charset="0"/>
                <a:ea typeface="Courier New" charset="0"/>
                <a:cs typeface="Courier New" charset="0"/>
              </a:rPr>
              <a:t>– LUNCH (90 minutes)</a:t>
            </a:r>
          </a:p>
          <a:p>
            <a:r>
              <a:rPr lang="en-US" sz="3600" b="1" dirty="0" smtClean="0">
                <a:latin typeface="Courier New" charset="0"/>
                <a:ea typeface="Courier New" charset="0"/>
                <a:cs typeface="Courier New" charset="0"/>
              </a:rPr>
              <a:t>13:45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14:15 – The Python's Scales</a:t>
            </a:r>
          </a:p>
          <a:p>
            <a:r>
              <a:rPr lang="en-US" sz="3600" b="1" dirty="0" smtClean="0">
                <a:latin typeface="Courier New" charset="0"/>
                <a:ea typeface="Courier New" charset="0"/>
                <a:cs typeface="Courier New" charset="0"/>
              </a:rPr>
              <a:t>14:15 - 14:30 – BREAK</a:t>
            </a:r>
          </a:p>
          <a:p>
            <a:r>
              <a:rPr lang="en-US" sz="3600" b="1" dirty="0" smtClean="0">
                <a:latin typeface="Courier New" charset="0"/>
                <a:ea typeface="Courier New" charset="0"/>
                <a:cs typeface="Courier New" charset="0"/>
              </a:rPr>
              <a:t>14:30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15:15 </a:t>
            </a:r>
            <a:r>
              <a:rPr lang="en-US" sz="3600" b="1" dirty="0">
                <a:latin typeface="Courier New" charset="0"/>
                <a:ea typeface="Courier New" charset="0"/>
                <a:cs typeface="Courier New" charset="0"/>
              </a:rPr>
              <a:t>– Challenging the Golden Cobra</a:t>
            </a:r>
          </a:p>
          <a:p>
            <a:r>
              <a:rPr lang="en-US" sz="3600" b="1" dirty="0" smtClean="0">
                <a:latin typeface="Courier New" charset="0"/>
                <a:ea typeface="Courier New" charset="0"/>
                <a:cs typeface="Courier New" charset="0"/>
              </a:rPr>
              <a:t>15:15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15:30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BREAK</a:t>
            </a:r>
          </a:p>
          <a:p>
            <a:r>
              <a:rPr lang="en-US" sz="3600" b="1" dirty="0" smtClean="0">
                <a:latin typeface="Courier New" charset="0"/>
                <a:ea typeface="Courier New" charset="0"/>
                <a:cs typeface="Courier New" charset="0"/>
              </a:rPr>
              <a:t>15:30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16:15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Securing the Power of the Ark</a:t>
            </a:r>
            <a:endParaRPr lang="en-US" sz="3600" b="1" dirty="0">
              <a:latin typeface="Courier New" charset="0"/>
              <a:ea typeface="Courier New" charset="0"/>
              <a:cs typeface="Courier New" charset="0"/>
            </a:endParaRPr>
          </a:p>
          <a:p>
            <a:r>
              <a:rPr lang="en-US" sz="3600" b="1" dirty="0" smtClean="0">
                <a:latin typeface="Courier New" charset="0"/>
                <a:ea typeface="Courier New" charset="0"/>
                <a:cs typeface="Courier New" charset="0"/>
              </a:rPr>
              <a:t>16:15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16:30 </a:t>
            </a:r>
            <a:r>
              <a:rPr lang="en-US" sz="3600" b="1" dirty="0">
                <a:latin typeface="Courier New" charset="0"/>
                <a:ea typeface="Courier New" charset="0"/>
                <a:cs typeface="Courier New" charset="0"/>
              </a:rPr>
              <a:t>– </a:t>
            </a:r>
            <a:r>
              <a:rPr lang="en-US" sz="3600" b="1" dirty="0" smtClean="0">
                <a:latin typeface="Courier New" charset="0"/>
                <a:ea typeface="Courier New" charset="0"/>
                <a:cs typeface="Courier New" charset="0"/>
              </a:rPr>
              <a:t>GOODBYES</a:t>
            </a:r>
            <a:endParaRPr lang="en-US" sz="3600" b="1" dirty="0">
              <a:latin typeface="Courier New" charset="0"/>
              <a:ea typeface="Courier New" charset="0"/>
              <a:cs typeface="Courier New" charset="0"/>
            </a:endParaRPr>
          </a:p>
        </p:txBody>
      </p:sp>
    </p:spTree>
    <p:extLst>
      <p:ext uri="{BB962C8B-B14F-4D97-AF65-F5344CB8AC3E}">
        <p14:creationId xmlns:p14="http://schemas.microsoft.com/office/powerpoint/2010/main" val="4726277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13219801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39302463"/>
      </p:ext>
    </p:extLst>
  </p:cSld>
  <p:clrMapOvr>
    <a:masterClrMapping/>
  </p:clrMapOvr>
  <p:transition xmlns:p14="http://schemas.microsoft.com/office/powerpoint/2010/mai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20713505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the Ark Used?</a:t>
            </a:r>
            <a:endParaRPr lang="en-US" dirty="0"/>
          </a:p>
        </p:txBody>
      </p:sp>
      <p:sp>
        <p:nvSpPr>
          <p:cNvPr id="3" name="Text Placeholder 2"/>
          <p:cNvSpPr>
            <a:spLocks noGrp="1"/>
          </p:cNvSpPr>
          <p:nvPr>
            <p:ph type="body" sz="quarter" idx="12"/>
          </p:nvPr>
        </p:nvSpPr>
        <p:spPr/>
        <p:txBody>
          <a:bodyPr/>
          <a:lstStyle/>
          <a:p>
            <a:r>
              <a:rPr lang="en-US" dirty="0" smtClean="0"/>
              <a:t>Understanding the test suite gives us a better understanding of the requirements that it needs to work but it does not explain how it is used. To learn how to use the Ark one must employ it. But instead of simply unleashing it we should write a test to ensure it can do what we want it to do ... which is build an application from source.</a:t>
            </a:r>
            <a:endParaRPr lang="en-US" dirty="0"/>
          </a:p>
        </p:txBody>
      </p:sp>
    </p:spTree>
    <p:extLst>
      <p:ext uri="{BB962C8B-B14F-4D97-AF65-F5344CB8AC3E}">
        <p14:creationId xmlns:p14="http://schemas.microsoft.com/office/powerpoint/2010/main" val="659978250"/>
      </p:ext>
    </p:extLst>
  </p:cSld>
  <p:clrMapOvr>
    <a:masterClrMapping/>
  </p:clrMapOvr>
  <p:transition xmlns:p14="http://schemas.microsoft.com/office/powerpoint/2010/mai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Features of the Ark</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actions :install, :dump, :</a:t>
            </a:r>
            <a:r>
              <a:rPr lang="en-US" dirty="0" err="1"/>
              <a:t>cherry_pick</a:t>
            </a:r>
            <a:r>
              <a:rPr lang="en-US" dirty="0"/>
              <a:t>, :put, :</a:t>
            </a:r>
            <a:r>
              <a:rPr lang="en-US" dirty="0" err="1"/>
              <a:t>install_with_make</a:t>
            </a:r>
            <a:r>
              <a:rPr lang="en-US" dirty="0"/>
              <a:t>, :configure, :</a:t>
            </a:r>
            <a:r>
              <a:rPr lang="en-US" dirty="0" err="1"/>
              <a:t>setup_py_build</a:t>
            </a:r>
            <a:r>
              <a:rPr lang="en-US" dirty="0"/>
              <a:t>, :</a:t>
            </a:r>
            <a:r>
              <a:rPr lang="en-US" dirty="0" err="1"/>
              <a:t>setup_py_install</a:t>
            </a:r>
            <a:r>
              <a:rPr lang="en-US" dirty="0"/>
              <a:t>, :</a:t>
            </a:r>
            <a:r>
              <a:rPr lang="en-US" dirty="0" err="1"/>
              <a:t>setup_py</a:t>
            </a:r>
            <a:r>
              <a:rPr lang="en-US" dirty="0"/>
              <a:t>, :unzip</a:t>
            </a:r>
          </a:p>
          <a:p>
            <a:endParaRPr lang="en-US" dirty="0"/>
          </a:p>
          <a:p>
            <a:r>
              <a:rPr lang="en-US" dirty="0" err="1"/>
              <a:t>default_action</a:t>
            </a:r>
            <a:r>
              <a:rPr lang="en-US" dirty="0"/>
              <a:t> :install</a:t>
            </a:r>
          </a:p>
          <a:p>
            <a:endParaRPr lang="en-US" dirty="0"/>
          </a:p>
          <a:p>
            <a:r>
              <a:rPr lang="en-US" dirty="0" err="1"/>
              <a:t>attr_accessor</a:t>
            </a:r>
            <a:r>
              <a:rPr lang="en-US" dirty="0"/>
              <a:t> :path, :</a:t>
            </a:r>
            <a:r>
              <a:rPr lang="en-US" dirty="0" err="1"/>
              <a:t>release_file</a:t>
            </a:r>
            <a:r>
              <a:rPr lang="en-US" dirty="0"/>
              <a:t>, :</a:t>
            </a:r>
            <a:r>
              <a:rPr lang="en-US" dirty="0" err="1"/>
              <a:t>prefix_bin</a:t>
            </a:r>
            <a:r>
              <a:rPr lang="en-US" dirty="0"/>
              <a:t>, :</a:t>
            </a:r>
            <a:r>
              <a:rPr lang="en-US" dirty="0" err="1"/>
              <a:t>prefix_root</a:t>
            </a:r>
            <a:r>
              <a:rPr lang="en-US" dirty="0"/>
              <a:t>, </a:t>
            </a:r>
            <a:r>
              <a:rPr lang="en-US" dirty="0" smtClean="0"/>
              <a:t>:</a:t>
            </a:r>
            <a:r>
              <a:rPr lang="en-US" dirty="0" err="1" smtClean="0"/>
              <a:t>home_dir</a:t>
            </a:r>
            <a:r>
              <a:rPr lang="en-US" dirty="0"/>
              <a:t>, :extension, :version</a:t>
            </a:r>
          </a:p>
          <a:p>
            <a:endParaRPr lang="en-US" dirty="0"/>
          </a:p>
          <a:p>
            <a:r>
              <a:rPr lang="en-US" dirty="0"/>
              <a:t>attribute :owner, :</a:t>
            </a:r>
            <a:r>
              <a:rPr lang="en-US" dirty="0" err="1"/>
              <a:t>kind_of</a:t>
            </a:r>
            <a:r>
              <a:rPr lang="en-US" dirty="0"/>
              <a:t> =&gt; String, :default =&gt; 'root'</a:t>
            </a:r>
          </a:p>
          <a:p>
            <a:r>
              <a:rPr lang="en-US" dirty="0"/>
              <a:t>attribute :group, :</a:t>
            </a:r>
            <a:r>
              <a:rPr lang="en-US" dirty="0" err="1"/>
              <a:t>kind_of</a:t>
            </a:r>
            <a:r>
              <a:rPr lang="en-US" dirty="0"/>
              <a:t> =&gt; [String, </a:t>
            </a:r>
            <a:r>
              <a:rPr lang="en-US" dirty="0" err="1"/>
              <a:t>Fixnum</a:t>
            </a:r>
            <a:r>
              <a:rPr lang="en-US" dirty="0"/>
              <a:t>], :default =&gt; 0</a:t>
            </a:r>
          </a:p>
          <a:p>
            <a:r>
              <a:rPr lang="en-US" dirty="0"/>
              <a:t>attribute :</a:t>
            </a:r>
            <a:r>
              <a:rPr lang="en-US" dirty="0" err="1"/>
              <a:t>url</a:t>
            </a:r>
            <a:r>
              <a:rPr lang="en-US" dirty="0"/>
              <a:t>, :</a:t>
            </a:r>
            <a:r>
              <a:rPr lang="en-US" dirty="0" err="1"/>
              <a:t>kind_of</a:t>
            </a:r>
            <a:r>
              <a:rPr lang="en-US" dirty="0"/>
              <a:t> =&gt; String, :required =&gt; true</a:t>
            </a:r>
          </a:p>
          <a:p>
            <a:r>
              <a:rPr lang="en-US" dirty="0"/>
              <a:t>attribute :path, :</a:t>
            </a:r>
            <a:r>
              <a:rPr lang="en-US" dirty="0" err="1"/>
              <a:t>kind_of</a:t>
            </a:r>
            <a:r>
              <a:rPr lang="en-US" dirty="0"/>
              <a:t> =&gt; String, :default =&gt; nil</a:t>
            </a:r>
          </a:p>
          <a:p>
            <a:r>
              <a:rPr lang="en-US" dirty="0"/>
              <a:t>attribute :</a:t>
            </a:r>
            <a:r>
              <a:rPr lang="en-US" dirty="0" err="1"/>
              <a:t>full_path</a:t>
            </a:r>
            <a:r>
              <a:rPr lang="en-US" dirty="0"/>
              <a:t>, :</a:t>
            </a:r>
            <a:r>
              <a:rPr lang="en-US" dirty="0" err="1"/>
              <a:t>kind_of</a:t>
            </a:r>
            <a:r>
              <a:rPr lang="en-US" dirty="0"/>
              <a:t> =&gt; String, :default =&gt; nil</a:t>
            </a:r>
          </a:p>
          <a:p>
            <a:endParaRPr lang="en-US" dirty="0"/>
          </a:p>
        </p:txBody>
      </p:sp>
      <p:sp>
        <p:nvSpPr>
          <p:cNvPr id="4" name="Text Placeholder 3"/>
          <p:cNvSpPr>
            <a:spLocks noGrp="1"/>
          </p:cNvSpPr>
          <p:nvPr>
            <p:ph type="body" sz="quarter" idx="11"/>
          </p:nvPr>
        </p:nvSpPr>
        <p:spPr/>
        <p:txBody>
          <a:bodyPr/>
          <a:lstStyle/>
          <a:p>
            <a:r>
              <a:rPr lang="en-US" dirty="0" smtClean="0"/>
              <a:t>~/ark/resources/</a:t>
            </a:r>
            <a:r>
              <a:rPr lang="en-US" dirty="0" err="1" smtClean="0"/>
              <a:t>default.rb</a:t>
            </a:r>
            <a:endParaRPr lang="en-US" dirty="0"/>
          </a:p>
        </p:txBody>
      </p:sp>
    </p:spTree>
    <p:extLst>
      <p:ext uri="{BB962C8B-B14F-4D97-AF65-F5344CB8AC3E}">
        <p14:creationId xmlns:p14="http://schemas.microsoft.com/office/powerpoint/2010/main" val="573769696"/>
      </p:ext>
    </p:extLst>
  </p:cSld>
  <p:clrMapOvr>
    <a:masterClrMapping/>
  </p:clrMapOvr>
  <p:transition xmlns:p14="http://schemas.microsoft.com/office/powerpoint/2010/mai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What each Action Does</a:t>
            </a:r>
            <a:endParaRPr lang="en-US" dirty="0"/>
          </a:p>
        </p:txBody>
      </p:sp>
      <p:sp>
        <p:nvSpPr>
          <p:cNvPr id="3" name="Content Placeholder 2"/>
          <p:cNvSpPr>
            <a:spLocks noGrp="1"/>
          </p:cNvSpPr>
          <p:nvPr>
            <p:ph sz="quarter" idx="10"/>
          </p:nvPr>
        </p:nvSpPr>
        <p:spPr/>
        <p:txBody>
          <a:bodyPr>
            <a:normAutofit/>
          </a:bodyPr>
          <a:lstStyle/>
          <a:p>
            <a:r>
              <a:rPr lang="en-US" dirty="0" smtClean="0"/>
              <a:t># ... comments and other setup within </a:t>
            </a:r>
            <a:r>
              <a:rPr lang="en-US" smtClean="0"/>
              <a:t>the file ...</a:t>
            </a:r>
            <a:endParaRPr lang="en-US" dirty="0" smtClean="0"/>
          </a:p>
          <a:p>
            <a:endParaRPr lang="en-US" dirty="0"/>
          </a:p>
          <a:p>
            <a:r>
              <a:rPr lang="en-US" dirty="0" smtClean="0"/>
              <a:t>action </a:t>
            </a:r>
            <a:r>
              <a:rPr lang="en-US" dirty="0"/>
              <a:t>:install do</a:t>
            </a:r>
          </a:p>
          <a:p>
            <a:r>
              <a:rPr lang="en-US" dirty="0"/>
              <a:t>  </a:t>
            </a:r>
            <a:r>
              <a:rPr lang="en-US" dirty="0" err="1"/>
              <a:t>show_deprecations</a:t>
            </a:r>
            <a:endParaRPr lang="en-US" dirty="0"/>
          </a:p>
          <a:p>
            <a:r>
              <a:rPr lang="en-US" dirty="0"/>
              <a:t>  </a:t>
            </a:r>
            <a:r>
              <a:rPr lang="en-US" dirty="0" err="1"/>
              <a:t>set_paths</a:t>
            </a:r>
            <a:endParaRPr lang="en-US" dirty="0"/>
          </a:p>
          <a:p>
            <a:endParaRPr lang="en-US" dirty="0"/>
          </a:p>
          <a:p>
            <a:r>
              <a:rPr lang="en-US" dirty="0"/>
              <a:t>  directory </a:t>
            </a:r>
            <a:r>
              <a:rPr lang="en-US" dirty="0" err="1"/>
              <a:t>new_resource.path</a:t>
            </a:r>
            <a:r>
              <a:rPr lang="en-US" dirty="0"/>
              <a:t> do</a:t>
            </a:r>
          </a:p>
          <a:p>
            <a:r>
              <a:rPr lang="en-US" dirty="0"/>
              <a:t>    recursive true</a:t>
            </a:r>
          </a:p>
          <a:p>
            <a:r>
              <a:rPr lang="en-US" dirty="0"/>
              <a:t>    action :create</a:t>
            </a:r>
          </a:p>
          <a:p>
            <a:r>
              <a:rPr lang="en-US" dirty="0"/>
              <a:t>    notifies :run, "execute[unpack #{</a:t>
            </a:r>
            <a:r>
              <a:rPr lang="en-US" dirty="0" err="1"/>
              <a:t>new_resource.release_file</a:t>
            </a:r>
            <a:r>
              <a:rPr lang="en-US" dirty="0"/>
              <a:t>}]"</a:t>
            </a:r>
          </a:p>
          <a:p>
            <a:r>
              <a:rPr lang="en-US" dirty="0"/>
              <a:t>  end</a:t>
            </a:r>
          </a:p>
        </p:txBody>
      </p:sp>
      <p:sp>
        <p:nvSpPr>
          <p:cNvPr id="4" name="Text Placeholder 3"/>
          <p:cNvSpPr>
            <a:spLocks noGrp="1"/>
          </p:cNvSpPr>
          <p:nvPr>
            <p:ph type="body" sz="quarter" idx="11"/>
          </p:nvPr>
        </p:nvSpPr>
        <p:spPr/>
        <p:txBody>
          <a:bodyPr/>
          <a:lstStyle/>
          <a:p>
            <a:r>
              <a:rPr lang="en-US" dirty="0" smtClean="0"/>
              <a:t>~/ark/providers/</a:t>
            </a:r>
            <a:r>
              <a:rPr lang="en-US" dirty="0" err="1" smtClean="0"/>
              <a:t>default.rb</a:t>
            </a:r>
            <a:endParaRPr lang="en-US" dirty="0"/>
          </a:p>
        </p:txBody>
      </p:sp>
    </p:spTree>
    <p:extLst>
      <p:ext uri="{BB962C8B-B14F-4D97-AF65-F5344CB8AC3E}">
        <p14:creationId xmlns:p14="http://schemas.microsoft.com/office/powerpoint/2010/main" val="3241366346"/>
      </p:ext>
    </p:extLst>
  </p:cSld>
  <p:clrMapOvr>
    <a:masterClrMapping/>
  </p:clrMapOvr>
  <p:transition xmlns:p14="http://schemas.microsoft.com/office/powerpoint/2010/mai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3397662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Fixture Cookbook</a:t>
            </a:r>
            <a:endParaRPr lang="en-US" dirty="0"/>
          </a:p>
        </p:txBody>
      </p:sp>
      <p:sp>
        <p:nvSpPr>
          <p:cNvPr id="4" name="Subtitle 3"/>
          <p:cNvSpPr>
            <a:spLocks noGrp="1"/>
          </p:cNvSpPr>
          <p:nvPr>
            <p:ph type="subTitle" idx="1"/>
          </p:nvPr>
        </p:nvSpPr>
        <p:spPr/>
        <p:txBody>
          <a:bodyPr/>
          <a:lstStyle/>
          <a:p>
            <a:r>
              <a:rPr lang="en-US" dirty="0" smtClean="0"/>
              <a:t>Defining a cookbook, within a cookbook's test directory, that employs the cookbook in the various ways in which it may be used by downstream cookbooks.</a:t>
            </a:r>
          </a:p>
          <a:p>
            <a:endParaRPr lang="en-US" dirty="0"/>
          </a:p>
          <a:p>
            <a:r>
              <a:rPr lang="en-US" dirty="0" smtClean="0"/>
              <a:t>This is often to ensure test coverage for features not in the defined recipes and their associated tests. Common if you are building a cookbook that employs a custom resource.</a:t>
            </a:r>
            <a:endParaRPr lang="en-US" dirty="0"/>
          </a:p>
        </p:txBody>
      </p:sp>
      <p:sp>
        <p:nvSpPr>
          <p:cNvPr id="5" name="TextBox 4"/>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a:t>
            </a:r>
            <a:r>
              <a:rPr lang="en-US" sz="3200" dirty="0" err="1"/>
              <a:t>goo.gl</a:t>
            </a:r>
            <a:r>
              <a:rPr lang="en-US" sz="3200" dirty="0" smtClean="0"/>
              <a:t>/?????</a:t>
            </a:r>
          </a:p>
        </p:txBody>
      </p:sp>
    </p:spTree>
    <p:extLst>
      <p:ext uri="{BB962C8B-B14F-4D97-AF65-F5344CB8AC3E}">
        <p14:creationId xmlns:p14="http://schemas.microsoft.com/office/powerpoint/2010/main" val="1883123593"/>
      </p:ext>
    </p:extLst>
  </p:cSld>
  <p:clrMapOvr>
    <a:masterClrMapping/>
  </p:clrMapOvr>
  <p:transition xmlns:p14="http://schemas.microsoft.com/office/powerpoint/2010/mai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1415143"/>
            <a:ext cx="14423693" cy="6481300"/>
          </a:xfrm>
        </p:spPr>
        <p:txBody>
          <a:bodyPr/>
          <a:lstStyle/>
          <a:p>
            <a:r>
              <a:rPr lang="en-US" dirty="0" smtClean="0"/>
              <a:t>&gt; cd ~/ark</a:t>
            </a:r>
          </a:p>
          <a:p>
            <a:r>
              <a:rPr lang="en-US" dirty="0" smtClean="0"/>
              <a:t>&gt; </a:t>
            </a:r>
            <a:r>
              <a:rPr lang="en-US" dirty="0" err="1"/>
              <a:t>mkdir</a:t>
            </a:r>
            <a:r>
              <a:rPr lang="en-US" dirty="0"/>
              <a:t> spec/fixtures</a:t>
            </a:r>
          </a:p>
          <a:p>
            <a:r>
              <a:rPr lang="en-US" dirty="0"/>
              <a:t>&gt; chef generate cookbook spec/fixtures/</a:t>
            </a:r>
            <a:r>
              <a:rPr lang="en-US" dirty="0" err="1"/>
              <a:t>ark_spec</a:t>
            </a:r>
            <a:endParaRPr lang="en-US" dirty="0"/>
          </a:p>
          <a:p>
            <a:endParaRPr lang="en-US" dirty="0"/>
          </a:p>
        </p:txBody>
      </p:sp>
      <p:sp>
        <p:nvSpPr>
          <p:cNvPr id="5" name="Title 4"/>
          <p:cNvSpPr>
            <a:spLocks noGrp="1"/>
          </p:cNvSpPr>
          <p:nvPr>
            <p:ph type="title"/>
          </p:nvPr>
        </p:nvSpPr>
        <p:spPr/>
        <p:txBody>
          <a:bodyPr>
            <a:normAutofit/>
          </a:bodyPr>
          <a:lstStyle/>
          <a:p>
            <a:r>
              <a:rPr lang="en-US" dirty="0" smtClean="0"/>
              <a:t>Creating the Fixture Cookbook</a:t>
            </a:r>
            <a:endParaRPr lang="en-US" dirty="0"/>
          </a:p>
        </p:txBody>
      </p:sp>
    </p:spTree>
    <p:extLst>
      <p:ext uri="{BB962C8B-B14F-4D97-AF65-F5344CB8AC3E}">
        <p14:creationId xmlns:p14="http://schemas.microsoft.com/office/powerpoint/2010/main" val="287114851"/>
      </p:ext>
    </p:extLst>
  </p:cSld>
  <p:clrMapOvr>
    <a:masterClrMapping/>
  </p:clrMapOvr>
  <p:transition xmlns:p14="http://schemas.microsoft.com/office/powerpoint/2010/mai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Updating the Dependencies to Fixture Cookbook</a:t>
            </a:r>
            <a:endParaRPr lang="en-US" sz="4800" dirty="0"/>
          </a:p>
        </p:txBody>
      </p:sp>
      <p:sp>
        <p:nvSpPr>
          <p:cNvPr id="3" name="Content Placeholder 2"/>
          <p:cNvSpPr>
            <a:spLocks noGrp="1"/>
          </p:cNvSpPr>
          <p:nvPr>
            <p:ph sz="quarter" idx="10"/>
          </p:nvPr>
        </p:nvSpPr>
        <p:spPr/>
        <p:txBody>
          <a:bodyPr/>
          <a:lstStyle/>
          <a:p>
            <a:r>
              <a:rPr lang="en-US" dirty="0"/>
              <a:t>source "http://</a:t>
            </a:r>
            <a:r>
              <a:rPr lang="en-US" dirty="0" err="1"/>
              <a:t>api.berkshelf.com</a:t>
            </a:r>
            <a:r>
              <a:rPr lang="en-US" dirty="0"/>
              <a:t>"</a:t>
            </a:r>
          </a:p>
          <a:p>
            <a:endParaRPr lang="en-US" dirty="0"/>
          </a:p>
          <a:p>
            <a:r>
              <a:rPr lang="en-US" dirty="0"/>
              <a:t>metadata</a:t>
            </a:r>
          </a:p>
          <a:p>
            <a:endParaRPr lang="en-US" dirty="0"/>
          </a:p>
          <a:p>
            <a:r>
              <a:rPr lang="en-US" dirty="0"/>
              <a:t>cookbook '</a:t>
            </a:r>
            <a:r>
              <a:rPr lang="en-US" dirty="0" err="1"/>
              <a:t>ark_spec</a:t>
            </a:r>
            <a:r>
              <a:rPr lang="en-US" dirty="0"/>
              <a:t>', path: 'spec/fixtures/</a:t>
            </a:r>
            <a:r>
              <a:rPr lang="en-US" dirty="0" err="1"/>
              <a:t>ark_spec</a:t>
            </a:r>
            <a:r>
              <a:rPr lang="en-US" dirty="0"/>
              <a:t>'</a:t>
            </a:r>
          </a:p>
        </p:txBody>
      </p:sp>
      <p:sp>
        <p:nvSpPr>
          <p:cNvPr id="4" name="Text Placeholder 3"/>
          <p:cNvSpPr>
            <a:spLocks noGrp="1"/>
          </p:cNvSpPr>
          <p:nvPr>
            <p:ph type="body" sz="quarter" idx="11"/>
          </p:nvPr>
        </p:nvSpPr>
        <p:spPr/>
        <p:txBody>
          <a:bodyPr/>
          <a:lstStyle/>
          <a:p>
            <a:r>
              <a:rPr lang="en-US" dirty="0" smtClean="0"/>
              <a:t>~/ark/</a:t>
            </a:r>
            <a:r>
              <a:rPr lang="en-US" dirty="0" err="1" smtClean="0"/>
              <a:t>Berksfile</a:t>
            </a:r>
            <a:endParaRPr lang="en-US" dirty="0"/>
          </a:p>
        </p:txBody>
      </p:sp>
      <p:sp>
        <p:nvSpPr>
          <p:cNvPr id="6" name="Text Placeholder 5"/>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52664783"/>
      </p:ext>
    </p:extLst>
  </p:cSld>
  <p:clrMapOvr>
    <a:masterClrMapping/>
  </p:clrMapOvr>
  <p:transition xmlns:p14="http://schemas.microsoft.com/office/powerpoint/2010/mai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Advanced Dungeons and Testing Dragons</a:t>
            </a:r>
            <a:endParaRPr lang="en-US" dirty="0"/>
          </a:p>
        </p:txBody>
      </p:sp>
      <p:sp>
        <p:nvSpPr>
          <p:cNvPr id="3" name="Text Placeholder 2"/>
          <p:cNvSpPr>
            <a:spLocks noGrp="1"/>
          </p:cNvSpPr>
          <p:nvPr>
            <p:ph type="body" sz="quarter" idx="10"/>
          </p:nvPr>
        </p:nvSpPr>
        <p:spPr/>
        <p:txBody>
          <a:bodyPr/>
          <a:lstStyle/>
          <a:p>
            <a:r>
              <a:rPr lang="en-US" dirty="0" smtClean="0"/>
              <a:t>Temple of the Golden Cobra</a:t>
            </a:r>
            <a:endParaRPr lang="en-US" dirty="0"/>
          </a:p>
        </p:txBody>
      </p:sp>
    </p:spTree>
    <p:extLst>
      <p:ext uri="{BB962C8B-B14F-4D97-AF65-F5344CB8AC3E}">
        <p14:creationId xmlns:p14="http://schemas.microsoft.com/office/powerpoint/2010/main" val="20142638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Test Recipes</a:t>
            </a:r>
            <a:endParaRPr lang="en-US" dirty="0"/>
          </a:p>
        </p:txBody>
      </p:sp>
      <p:sp>
        <p:nvSpPr>
          <p:cNvPr id="3" name="Subtitle 2"/>
          <p:cNvSpPr>
            <a:spLocks noGrp="1"/>
          </p:cNvSpPr>
          <p:nvPr>
            <p:ph type="subTitle" idx="1"/>
          </p:nvPr>
        </p:nvSpPr>
        <p:spPr/>
        <p:txBody>
          <a:bodyPr/>
          <a:lstStyle/>
          <a:p>
            <a:r>
              <a:rPr lang="en-US" dirty="0" smtClean="0"/>
              <a:t>Within the fixture cookbook you now would define recipes that employ the custom resource is the most essential ways.</a:t>
            </a:r>
            <a:endParaRPr lang="en-US" dirty="0"/>
          </a:p>
        </p:txBody>
      </p:sp>
    </p:spTree>
    <p:extLst>
      <p:ext uri="{BB962C8B-B14F-4D97-AF65-F5344CB8AC3E}">
        <p14:creationId xmlns:p14="http://schemas.microsoft.com/office/powerpoint/2010/main" val="1434702299"/>
      </p:ext>
    </p:extLst>
  </p:cSld>
  <p:clrMapOvr>
    <a:masterClrMapping/>
  </p:clrMapOvr>
  <p:transition xmlns:p14="http://schemas.microsoft.com/office/powerpoint/2010/mai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spec/fixtures/</a:t>
            </a:r>
            <a:r>
              <a:rPr lang="en-US" dirty="0" err="1"/>
              <a:t>ark_spec</a:t>
            </a:r>
            <a:r>
              <a:rPr lang="en-US" dirty="0"/>
              <a:t>/recipes</a:t>
            </a:r>
          </a:p>
          <a:p>
            <a:r>
              <a:rPr lang="en-US" dirty="0"/>
              <a:t>├── </a:t>
            </a:r>
            <a:r>
              <a:rPr lang="en-US" dirty="0" err="1"/>
              <a:t>cherry_pick.rb</a:t>
            </a:r>
            <a:endParaRPr lang="en-US" dirty="0"/>
          </a:p>
          <a:p>
            <a:r>
              <a:rPr lang="en-US" dirty="0"/>
              <a:t>├── </a:t>
            </a:r>
            <a:r>
              <a:rPr lang="en-US" dirty="0" err="1"/>
              <a:t>cherry_pick_with_zip.rb</a:t>
            </a:r>
            <a:endParaRPr lang="en-US" dirty="0"/>
          </a:p>
          <a:p>
            <a:r>
              <a:rPr lang="en-US" dirty="0"/>
              <a:t>├── </a:t>
            </a:r>
            <a:r>
              <a:rPr lang="en-US" dirty="0" err="1"/>
              <a:t>configure.rb</a:t>
            </a:r>
            <a:endParaRPr lang="en-US" dirty="0"/>
          </a:p>
          <a:p>
            <a:r>
              <a:rPr lang="en-US" dirty="0"/>
              <a:t>├── </a:t>
            </a:r>
            <a:r>
              <a:rPr lang="en-US" dirty="0" err="1"/>
              <a:t>dump.rb</a:t>
            </a:r>
            <a:endParaRPr lang="en-US" dirty="0"/>
          </a:p>
          <a:p>
            <a:r>
              <a:rPr lang="en-US" dirty="0"/>
              <a:t>├── </a:t>
            </a:r>
            <a:r>
              <a:rPr lang="en-US" dirty="0" err="1"/>
              <a:t>install.rb</a:t>
            </a:r>
            <a:endParaRPr lang="en-US" dirty="0"/>
          </a:p>
          <a:p>
            <a:r>
              <a:rPr lang="en-US" dirty="0"/>
              <a:t>├── </a:t>
            </a:r>
            <a:r>
              <a:rPr lang="en-US" dirty="0" err="1"/>
              <a:t>install_no_stripping.rb</a:t>
            </a:r>
            <a:endParaRPr lang="en-US" dirty="0"/>
          </a:p>
          <a:p>
            <a:r>
              <a:rPr lang="en-US" dirty="0"/>
              <a:t>├── </a:t>
            </a:r>
            <a:r>
              <a:rPr lang="en-US" dirty="0" err="1"/>
              <a:t>install_stripping.rb</a:t>
            </a:r>
            <a:endParaRPr lang="en-US" dirty="0"/>
          </a:p>
          <a:p>
            <a:r>
              <a:rPr lang="en-US" dirty="0"/>
              <a:t>├── </a:t>
            </a:r>
            <a:r>
              <a:rPr lang="en-US" dirty="0" err="1"/>
              <a:t>install_windows.rb</a:t>
            </a:r>
            <a:endParaRPr lang="en-US" dirty="0"/>
          </a:p>
          <a:p>
            <a:r>
              <a:rPr lang="en-US" dirty="0"/>
              <a:t>├── </a:t>
            </a:r>
            <a:r>
              <a:rPr lang="en-US" dirty="0" err="1" smtClean="0"/>
              <a:t>install_with_append_env_path.rb</a:t>
            </a:r>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ls</a:t>
            </a:r>
            <a:r>
              <a:rPr lang="en-US" dirty="0" smtClean="0"/>
              <a:t> spec/fixtures/</a:t>
            </a:r>
            <a:r>
              <a:rPr lang="en-US" dirty="0" err="1" smtClean="0"/>
              <a:t>ark_spec</a:t>
            </a:r>
            <a:r>
              <a:rPr lang="en-US" dirty="0" smtClean="0"/>
              <a:t>/recipes</a:t>
            </a:r>
            <a:endParaRPr lang="en-US" dirty="0"/>
          </a:p>
        </p:txBody>
      </p:sp>
      <p:sp>
        <p:nvSpPr>
          <p:cNvPr id="5" name="Title 4"/>
          <p:cNvSpPr>
            <a:spLocks noGrp="1"/>
          </p:cNvSpPr>
          <p:nvPr>
            <p:ph type="title"/>
          </p:nvPr>
        </p:nvSpPr>
        <p:spPr/>
        <p:txBody>
          <a:bodyPr/>
          <a:lstStyle/>
          <a:p>
            <a:r>
              <a:rPr lang="en-US" dirty="0" smtClean="0"/>
              <a:t>Viewing All the Defined Recipes</a:t>
            </a:r>
            <a:endParaRPr lang="en-US" dirty="0"/>
          </a:p>
        </p:txBody>
      </p:sp>
    </p:spTree>
    <p:extLst>
      <p:ext uri="{BB962C8B-B14F-4D97-AF65-F5344CB8AC3E}">
        <p14:creationId xmlns:p14="http://schemas.microsoft.com/office/powerpoint/2010/main" val="3061650997"/>
      </p:ext>
    </p:extLst>
  </p:cSld>
  <p:clrMapOvr>
    <a:masterClrMapping/>
  </p:clrMapOvr>
  <p:transition xmlns:p14="http://schemas.microsoft.com/office/powerpoint/2010/mai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install Recipe</a:t>
            </a:r>
            <a:endParaRPr lang="en-US" dirty="0"/>
          </a:p>
        </p:txBody>
      </p:sp>
      <p:sp>
        <p:nvSpPr>
          <p:cNvPr id="3" name="Content Placeholder 2"/>
          <p:cNvSpPr>
            <a:spLocks noGrp="1"/>
          </p:cNvSpPr>
          <p:nvPr>
            <p:ph sz="quarter" idx="10"/>
          </p:nvPr>
        </p:nvSpPr>
        <p:spPr/>
        <p:txBody>
          <a:bodyPr>
            <a:normAutofit/>
          </a:bodyPr>
          <a:lstStyle/>
          <a:p>
            <a:r>
              <a:rPr lang="en-US" dirty="0" smtClean="0"/>
              <a:t>ark </a:t>
            </a:r>
            <a:r>
              <a:rPr lang="en-US" dirty="0"/>
              <a:t>'</a:t>
            </a:r>
            <a:r>
              <a:rPr lang="en-US" dirty="0" err="1"/>
              <a:t>test_install</a:t>
            </a:r>
            <a:r>
              <a:rPr lang="en-US" dirty="0"/>
              <a:t>' do</a:t>
            </a:r>
          </a:p>
          <a:p>
            <a:r>
              <a:rPr lang="en-US" dirty="0"/>
              <a:t>  </a:t>
            </a:r>
            <a:r>
              <a:rPr lang="en-US" dirty="0" err="1"/>
              <a:t>url</a:t>
            </a:r>
            <a:r>
              <a:rPr lang="en-US" dirty="0"/>
              <a:t> 'https://</a:t>
            </a:r>
            <a:r>
              <a:rPr lang="en-US" dirty="0" err="1"/>
              <a:t>github.com</a:t>
            </a:r>
            <a:r>
              <a:rPr lang="en-US" dirty="0"/>
              <a:t>/</a:t>
            </a:r>
            <a:r>
              <a:rPr lang="en-US" dirty="0" err="1"/>
              <a:t>burtlo</a:t>
            </a:r>
            <a:r>
              <a:rPr lang="en-US" dirty="0"/>
              <a:t>/ark/raw/master/</a:t>
            </a:r>
            <a:r>
              <a:rPr lang="en-US" dirty="0" err="1" smtClean="0"/>
              <a:t>fil</a:t>
            </a:r>
            <a:r>
              <a:rPr lang="en-US" dirty="0" smtClean="0"/>
              <a:t>.../</a:t>
            </a:r>
            <a:r>
              <a:rPr lang="en-US" dirty="0" err="1"/>
              <a:t>foo.tar.gz</a:t>
            </a:r>
            <a:r>
              <a:rPr lang="en-US" dirty="0"/>
              <a:t>'</a:t>
            </a:r>
          </a:p>
          <a:p>
            <a:r>
              <a:rPr lang="en-US" dirty="0"/>
              <a:t>  checksum '</a:t>
            </a:r>
            <a:r>
              <a:rPr lang="en-US" dirty="0" smtClean="0"/>
              <a:t>5996e676f17457c823d86...81e70d6a0e5f8e45b51e62e0c52e8</a:t>
            </a:r>
            <a:r>
              <a:rPr lang="en-US" dirty="0"/>
              <a:t>'</a:t>
            </a:r>
          </a:p>
          <a:p>
            <a:r>
              <a:rPr lang="en-US" dirty="0"/>
              <a:t>  version '2'</a:t>
            </a:r>
          </a:p>
          <a:p>
            <a:r>
              <a:rPr lang="en-US" dirty="0"/>
              <a:t>  </a:t>
            </a:r>
            <a:r>
              <a:rPr lang="en-US" dirty="0" err="1"/>
              <a:t>prefix_root</a:t>
            </a:r>
            <a:r>
              <a:rPr lang="en-US" dirty="0"/>
              <a:t> '/</a:t>
            </a:r>
            <a:r>
              <a:rPr lang="en-US" dirty="0" err="1"/>
              <a:t>usr</a:t>
            </a:r>
            <a:r>
              <a:rPr lang="en-US" dirty="0"/>
              <a:t>/local'</a:t>
            </a:r>
          </a:p>
          <a:p>
            <a:r>
              <a:rPr lang="en-US" dirty="0"/>
              <a:t>  owner '</a:t>
            </a:r>
            <a:r>
              <a:rPr lang="en-US" dirty="0" err="1"/>
              <a:t>foobarbaz</a:t>
            </a:r>
            <a:r>
              <a:rPr lang="en-US" dirty="0"/>
              <a:t>'</a:t>
            </a:r>
          </a:p>
          <a:p>
            <a:r>
              <a:rPr lang="en-US" dirty="0"/>
              <a:t>  group '</a:t>
            </a:r>
            <a:r>
              <a:rPr lang="en-US" dirty="0" err="1"/>
              <a:t>foobarbaz</a:t>
            </a:r>
            <a:r>
              <a:rPr lang="en-US" dirty="0"/>
              <a:t>'</a:t>
            </a:r>
          </a:p>
          <a:p>
            <a:r>
              <a:rPr lang="en-US" dirty="0"/>
              <a:t>  action :install</a:t>
            </a:r>
          </a:p>
          <a:p>
            <a:r>
              <a:rPr lang="en-US" dirty="0"/>
              <a:t>end</a:t>
            </a:r>
          </a:p>
        </p:txBody>
      </p:sp>
      <p:sp>
        <p:nvSpPr>
          <p:cNvPr id="4" name="Text Placeholder 3"/>
          <p:cNvSpPr>
            <a:spLocks noGrp="1"/>
          </p:cNvSpPr>
          <p:nvPr>
            <p:ph type="body" sz="quarter" idx="11"/>
          </p:nvPr>
        </p:nvSpPr>
        <p:spPr/>
        <p:txBody>
          <a:bodyPr/>
          <a:lstStyle/>
          <a:p>
            <a:r>
              <a:rPr lang="en-US" dirty="0" smtClean="0"/>
              <a:t>~/ark/spec/fixtures/</a:t>
            </a:r>
            <a:r>
              <a:rPr lang="en-US" dirty="0" err="1" smtClean="0"/>
              <a:t>ark_spec</a:t>
            </a:r>
            <a:r>
              <a:rPr lang="en-US" dirty="0" smtClean="0"/>
              <a:t>/recipes/</a:t>
            </a:r>
            <a:r>
              <a:rPr lang="en-US" dirty="0" err="1" smtClean="0"/>
              <a:t>install.rb</a:t>
            </a:r>
            <a:endParaRPr lang="en-US" dirty="0"/>
          </a:p>
        </p:txBody>
      </p:sp>
    </p:spTree>
    <p:extLst>
      <p:ext uri="{BB962C8B-B14F-4D97-AF65-F5344CB8AC3E}">
        <p14:creationId xmlns:p14="http://schemas.microsoft.com/office/powerpoint/2010/main" val="2052495189"/>
      </p:ext>
    </p:extLst>
  </p:cSld>
  <p:clrMapOvr>
    <a:masterClrMapping/>
  </p:clrMapOvr>
  <p:transition xmlns:p14="http://schemas.microsoft.com/office/powerpoint/2010/mai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Defining the Test for Each Recipe</a:t>
            </a:r>
          </a:p>
        </p:txBody>
      </p:sp>
      <p:sp>
        <p:nvSpPr>
          <p:cNvPr id="3" name="Subtitle 2"/>
          <p:cNvSpPr>
            <a:spLocks noGrp="1"/>
          </p:cNvSpPr>
          <p:nvPr>
            <p:ph type="subTitle" idx="1"/>
          </p:nvPr>
        </p:nvSpPr>
        <p:spPr/>
        <p:txBody>
          <a:bodyPr/>
          <a:lstStyle/>
          <a:p>
            <a:r>
              <a:rPr lang="en-US" dirty="0" smtClean="0"/>
              <a:t>For every recipe you write you now need to define a test for them.</a:t>
            </a:r>
            <a:endParaRPr lang="en-US" dirty="0"/>
          </a:p>
        </p:txBody>
      </p:sp>
    </p:spTree>
    <p:extLst>
      <p:ext uri="{BB962C8B-B14F-4D97-AF65-F5344CB8AC3E}">
        <p14:creationId xmlns:p14="http://schemas.microsoft.com/office/powerpoint/2010/main" val="1573845303"/>
      </p:ext>
    </p:extLst>
  </p:cSld>
  <p:clrMapOvr>
    <a:masterClrMapping/>
  </p:clrMapOvr>
  <p:transition xmlns:p14="http://schemas.microsoft.com/office/powerpoint/2010/mai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the Tests for each Fixture Recipe</a:t>
            </a:r>
            <a:endParaRPr lang="en-US" dirty="0"/>
          </a:p>
        </p:txBody>
      </p:sp>
      <p:sp>
        <p:nvSpPr>
          <p:cNvPr id="3" name="Content Placeholder 2"/>
          <p:cNvSpPr>
            <a:spLocks noGrp="1"/>
          </p:cNvSpPr>
          <p:nvPr>
            <p:ph sz="quarter" idx="10"/>
          </p:nvPr>
        </p:nvSpPr>
        <p:spPr/>
        <p:txBody>
          <a:bodyPr>
            <a:normAutofit/>
          </a:bodyPr>
          <a:lstStyle/>
          <a:p>
            <a:r>
              <a:rPr lang="en-US" dirty="0"/>
              <a:t>require '</a:t>
            </a:r>
            <a:r>
              <a:rPr lang="en-US" dirty="0" err="1"/>
              <a:t>spec_helper</a:t>
            </a:r>
            <a:r>
              <a:rPr lang="en-US" dirty="0"/>
              <a:t>'</a:t>
            </a:r>
          </a:p>
          <a:p>
            <a:endParaRPr lang="en-US" dirty="0"/>
          </a:p>
          <a:p>
            <a:r>
              <a:rPr lang="en-US" dirty="0"/>
              <a:t>describe 'ark' do</a:t>
            </a:r>
          </a:p>
          <a:p>
            <a:endParaRPr lang="en-US" dirty="0" smtClean="0"/>
          </a:p>
          <a:p>
            <a:r>
              <a:rPr lang="en-US" dirty="0"/>
              <a:t> </a:t>
            </a:r>
            <a:r>
              <a:rPr lang="en-US" dirty="0" smtClean="0"/>
              <a:t> # ... helpers and setup ...</a:t>
            </a:r>
          </a:p>
          <a:p>
            <a:endParaRPr lang="en-US" dirty="0"/>
          </a:p>
          <a:p>
            <a:r>
              <a:rPr lang="en-US" dirty="0"/>
              <a:t>  describe 'install' do</a:t>
            </a:r>
          </a:p>
          <a:p>
            <a:r>
              <a:rPr lang="en-US" dirty="0"/>
              <a:t>    let(:</a:t>
            </a:r>
            <a:r>
              <a:rPr lang="en-US" dirty="0" err="1"/>
              <a:t>described_recipe</a:t>
            </a:r>
            <a:r>
              <a:rPr lang="en-US" dirty="0"/>
              <a:t>) { '</a:t>
            </a:r>
            <a:r>
              <a:rPr lang="en-US" dirty="0" err="1"/>
              <a:t>ark_spec</a:t>
            </a:r>
            <a:r>
              <a:rPr lang="en-US" dirty="0"/>
              <a:t>::install' }</a:t>
            </a:r>
          </a:p>
          <a:p>
            <a:endParaRPr lang="en-US" dirty="0"/>
          </a:p>
          <a:p>
            <a:r>
              <a:rPr lang="en-US" dirty="0"/>
              <a:t>    it 'generates the expected </a:t>
            </a:r>
            <a:r>
              <a:rPr lang="en-US" dirty="0" smtClean="0"/>
              <a:t>... actions </a:t>
            </a:r>
            <a:r>
              <a:rPr lang="en-US" dirty="0"/>
              <a:t>and notifications' do</a:t>
            </a:r>
          </a:p>
          <a:p>
            <a:r>
              <a:rPr lang="en-US" dirty="0"/>
              <a:t>      expect(</a:t>
            </a:r>
            <a:r>
              <a:rPr lang="en-US" dirty="0" err="1"/>
              <a:t>chef_run</a:t>
            </a:r>
            <a:r>
              <a:rPr lang="en-US" dirty="0"/>
              <a:t>).to </a:t>
            </a:r>
            <a:r>
              <a:rPr lang="en-US" dirty="0" err="1"/>
              <a:t>install_ark</a:t>
            </a:r>
            <a:r>
              <a:rPr lang="en-US" dirty="0"/>
              <a:t>('</a:t>
            </a:r>
            <a:r>
              <a:rPr lang="en-US" dirty="0" err="1"/>
              <a:t>test_install</a:t>
            </a:r>
            <a:r>
              <a:rPr lang="en-US" dirty="0"/>
              <a:t>')</a:t>
            </a:r>
          </a:p>
          <a:p>
            <a:endParaRPr lang="en-US" dirty="0"/>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823029742"/>
      </p:ext>
    </p:extLst>
  </p:cSld>
  <p:clrMapOvr>
    <a:masterClrMapping/>
  </p:clrMapOvr>
  <p:transition xmlns:p14="http://schemas.microsoft.com/office/powerpoint/2010/mai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Defining </a:t>
            </a:r>
            <a:r>
              <a:rPr lang="en-US" dirty="0" err="1" smtClean="0"/>
              <a:t>ChefSpec</a:t>
            </a:r>
            <a:r>
              <a:rPr lang="en-US" dirty="0" smtClean="0"/>
              <a:t> Matchers</a:t>
            </a:r>
            <a:endParaRPr lang="en-US" dirty="0"/>
          </a:p>
        </p:txBody>
      </p:sp>
      <p:sp>
        <p:nvSpPr>
          <p:cNvPr id="3" name="Subtitle 2"/>
          <p:cNvSpPr>
            <a:spLocks noGrp="1"/>
          </p:cNvSpPr>
          <p:nvPr>
            <p:ph type="subTitle" idx="1"/>
          </p:nvPr>
        </p:nvSpPr>
        <p:spPr/>
        <p:txBody>
          <a:bodyPr/>
          <a:lstStyle/>
          <a:p>
            <a:r>
              <a:rPr lang="en-US" dirty="0" err="1"/>
              <a:t>ChefSpec</a:t>
            </a:r>
            <a:r>
              <a:rPr lang="en-US" dirty="0"/>
              <a:t> exposes the ability for cookbook authors to package custom matchers inside a cookbook so that other developers may take advantage of them in testing. </a:t>
            </a:r>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a:t>
            </a:r>
            <a:r>
              <a:rPr lang="en-US" sz="3200" dirty="0" err="1"/>
              <a:t>lSQDXD</a:t>
            </a:r>
            <a:endParaRPr lang="en-US" sz="3200" dirty="0" smtClean="0"/>
          </a:p>
        </p:txBody>
      </p:sp>
    </p:spTree>
    <p:extLst>
      <p:ext uri="{BB962C8B-B14F-4D97-AF65-F5344CB8AC3E}">
        <p14:creationId xmlns:p14="http://schemas.microsoft.com/office/powerpoint/2010/main" val="4187899517"/>
      </p:ext>
    </p:extLst>
  </p:cSld>
  <p:clrMapOvr>
    <a:masterClrMapping/>
  </p:clrMapOvr>
  <p:transition xmlns:p14="http://schemas.microsoft.com/office/powerpoint/2010/mai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Defining a </a:t>
            </a:r>
            <a:r>
              <a:rPr lang="en-US" dirty="0" err="1" smtClean="0"/>
              <a:t>ChefSpec</a:t>
            </a:r>
            <a:r>
              <a:rPr lang="en-US" dirty="0" smtClean="0"/>
              <a:t> Resource Matcher</a:t>
            </a:r>
            <a:endParaRPr lang="en-US" dirty="0"/>
          </a:p>
        </p:txBody>
      </p:sp>
      <p:sp>
        <p:nvSpPr>
          <p:cNvPr id="3" name="Content Placeholder 2"/>
          <p:cNvSpPr>
            <a:spLocks noGrp="1"/>
          </p:cNvSpPr>
          <p:nvPr>
            <p:ph sz="quarter" idx="10"/>
          </p:nvPr>
        </p:nvSpPr>
        <p:spPr/>
        <p:txBody>
          <a:bodyPr>
            <a:normAutofit/>
          </a:bodyPr>
          <a:lstStyle/>
          <a:p>
            <a:r>
              <a:rPr lang="en-US" sz="2400" dirty="0"/>
              <a:t>if defined?(</a:t>
            </a:r>
            <a:r>
              <a:rPr lang="en-US" sz="2400" dirty="0" err="1"/>
              <a:t>ChefSpec</a:t>
            </a:r>
            <a:r>
              <a:rPr lang="en-US" sz="2400" dirty="0"/>
              <a:t>)</a:t>
            </a:r>
          </a:p>
          <a:p>
            <a:r>
              <a:rPr lang="en-US" sz="2400" dirty="0"/>
              <a:t>  </a:t>
            </a:r>
            <a:r>
              <a:rPr lang="en-US" sz="2400" dirty="0" err="1"/>
              <a:t>def</a:t>
            </a:r>
            <a:r>
              <a:rPr lang="en-US" sz="2400" dirty="0"/>
              <a:t> </a:t>
            </a:r>
            <a:r>
              <a:rPr lang="en-US" sz="2400" dirty="0" err="1"/>
              <a:t>install_ark</a:t>
            </a:r>
            <a:r>
              <a:rPr lang="en-US" sz="2400" dirty="0"/>
              <a:t>(</a:t>
            </a:r>
            <a:r>
              <a:rPr lang="en-US" sz="2400" dirty="0" err="1"/>
              <a:t>resource_name</a:t>
            </a:r>
            <a:r>
              <a:rPr lang="en-US" sz="2400" dirty="0"/>
              <a:t>)</a:t>
            </a:r>
          </a:p>
          <a:p>
            <a:r>
              <a:rPr lang="en-US" sz="2400" dirty="0"/>
              <a:t>    </a:t>
            </a:r>
            <a:r>
              <a:rPr lang="en-US" sz="2400" dirty="0" err="1"/>
              <a:t>ChefSpec</a:t>
            </a:r>
            <a:r>
              <a:rPr lang="en-US" sz="2400" dirty="0"/>
              <a:t>::Matchers::</a:t>
            </a:r>
            <a:r>
              <a:rPr lang="en-US" sz="2400" dirty="0" err="1"/>
              <a:t>ResourceMatcher.new</a:t>
            </a:r>
            <a:r>
              <a:rPr lang="en-US" sz="2400" dirty="0"/>
              <a:t>(:ark, :install, </a:t>
            </a:r>
            <a:r>
              <a:rPr lang="en-US" sz="2400" dirty="0" err="1"/>
              <a:t>resource_name</a:t>
            </a:r>
            <a:r>
              <a:rPr lang="en-US" sz="2400" dirty="0"/>
              <a:t>)</a:t>
            </a:r>
          </a:p>
          <a:p>
            <a:r>
              <a:rPr lang="en-US" sz="2400" dirty="0"/>
              <a:t>  end</a:t>
            </a:r>
          </a:p>
          <a:p>
            <a:endParaRPr lang="en-US" sz="2400" dirty="0"/>
          </a:p>
          <a:p>
            <a:r>
              <a:rPr lang="en-US" sz="2400" dirty="0"/>
              <a:t>  # TODO: Define additional matchers for each supported action ...</a:t>
            </a:r>
          </a:p>
          <a:p>
            <a:r>
              <a:rPr lang="en-US" sz="2400" dirty="0"/>
              <a:t>  #</a:t>
            </a:r>
          </a:p>
          <a:p>
            <a:r>
              <a:rPr lang="en-US" sz="2400" dirty="0"/>
              <a:t>  # actions :install, :</a:t>
            </a:r>
            <a:r>
              <a:rPr lang="en-US" sz="2400" dirty="0" err="1"/>
              <a:t>install_with_make</a:t>
            </a:r>
            <a:r>
              <a:rPr lang="en-US" sz="2400" dirty="0"/>
              <a:t>, :dump, :</a:t>
            </a:r>
            <a:r>
              <a:rPr lang="en-US" sz="2400" dirty="0" err="1" smtClean="0"/>
              <a:t>cherry_pick</a:t>
            </a:r>
            <a:r>
              <a:rPr lang="en-US" sz="2400" dirty="0" smtClean="0"/>
              <a:t>, :put</a:t>
            </a:r>
            <a:endParaRPr lang="en-US" sz="2400" dirty="0"/>
          </a:p>
          <a:p>
            <a:r>
              <a:rPr lang="en-US" sz="2400" dirty="0"/>
              <a:t>  #         :configure, :</a:t>
            </a:r>
            <a:r>
              <a:rPr lang="en-US" sz="2400" dirty="0" err="1"/>
              <a:t>setup_py_build</a:t>
            </a:r>
            <a:r>
              <a:rPr lang="en-US" sz="2400" dirty="0"/>
              <a:t>, :</a:t>
            </a:r>
            <a:r>
              <a:rPr lang="en-US" sz="2400" dirty="0" err="1"/>
              <a:t>setup_py_install</a:t>
            </a:r>
            <a:r>
              <a:rPr lang="en-US" sz="2400" dirty="0"/>
              <a:t>, :</a:t>
            </a:r>
            <a:r>
              <a:rPr lang="en-US" sz="2400" dirty="0" err="1"/>
              <a:t>setup_py</a:t>
            </a:r>
            <a:r>
              <a:rPr lang="en-US" sz="2400" dirty="0"/>
              <a:t>, </a:t>
            </a:r>
            <a:r>
              <a:rPr lang="en-US" sz="2400" dirty="0" smtClean="0"/>
              <a:t>:</a:t>
            </a:r>
            <a:r>
              <a:rPr lang="en-US" sz="2400" dirty="0"/>
              <a:t>unzip</a:t>
            </a:r>
          </a:p>
          <a:p>
            <a:r>
              <a:rPr lang="en-US" sz="2400" dirty="0"/>
              <a:t>end</a:t>
            </a:r>
          </a:p>
          <a:p>
            <a:endParaRPr lang="en-US" sz="2400" dirty="0"/>
          </a:p>
        </p:txBody>
      </p:sp>
      <p:sp>
        <p:nvSpPr>
          <p:cNvPr id="4" name="Text Placeholder 3"/>
          <p:cNvSpPr>
            <a:spLocks noGrp="1"/>
          </p:cNvSpPr>
          <p:nvPr>
            <p:ph type="body" sz="quarter" idx="11"/>
          </p:nvPr>
        </p:nvSpPr>
        <p:spPr/>
        <p:txBody>
          <a:bodyPr/>
          <a:lstStyle/>
          <a:p>
            <a:r>
              <a:rPr lang="en-US" dirty="0" smtClean="0"/>
              <a:t>~/ark/libraries/</a:t>
            </a:r>
            <a:r>
              <a:rPr lang="en-US" dirty="0" err="1" smtClean="0"/>
              <a:t>matchers.rb</a:t>
            </a:r>
            <a:endParaRPr lang="en-US" dirty="0"/>
          </a:p>
        </p:txBody>
      </p:sp>
      <p:sp>
        <p:nvSpPr>
          <p:cNvPr id="9" name="Text Placeholder 8"/>
          <p:cNvSpPr>
            <a:spLocks noGrp="1"/>
          </p:cNvSpPr>
          <p:nvPr>
            <p:ph type="body" sz="quarter" idx="13"/>
          </p:nvPr>
        </p:nvSpPr>
        <p:spPr>
          <a:xfrm>
            <a:off x="1135042" y="2660954"/>
            <a:ext cx="14404273" cy="1306285"/>
          </a:xfrm>
        </p:spPr>
        <p:txBody>
          <a:bodyPr/>
          <a:lstStyle/>
          <a:p>
            <a:endParaRPr lang="en-US" dirty="0"/>
          </a:p>
        </p:txBody>
      </p:sp>
    </p:spTree>
    <p:extLst>
      <p:ext uri="{BB962C8B-B14F-4D97-AF65-F5344CB8AC3E}">
        <p14:creationId xmlns:p14="http://schemas.microsoft.com/office/powerpoint/2010/main" val="2527681997"/>
      </p:ext>
    </p:extLst>
  </p:cSld>
  <p:clrMapOvr>
    <a:masterClrMapping/>
  </p:clrMapOvr>
  <p:transition xmlns:p14="http://schemas.microsoft.com/office/powerpoint/2010/mai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ChefSpec's</a:t>
            </a:r>
            <a:r>
              <a:rPr lang="en-US" dirty="0" smtClean="0"/>
              <a:t> </a:t>
            </a:r>
            <a:r>
              <a:rPr lang="en-US" dirty="0" err="1" smtClean="0"/>
              <a:t>step_into</a:t>
            </a:r>
            <a:endParaRPr lang="en-US" dirty="0"/>
          </a:p>
        </p:txBody>
      </p:sp>
      <p:sp>
        <p:nvSpPr>
          <p:cNvPr id="3" name="Subtitle 2"/>
          <p:cNvSpPr>
            <a:spLocks noGrp="1"/>
          </p:cNvSpPr>
          <p:nvPr>
            <p:ph type="subTitle" idx="1"/>
          </p:nvPr>
        </p:nvSpPr>
        <p:spPr>
          <a:xfrm>
            <a:off x="1671638" y="3271838"/>
            <a:ext cx="12319000" cy="3789362"/>
          </a:xfrm>
        </p:spPr>
        <p:txBody>
          <a:bodyPr/>
          <a:lstStyle/>
          <a:p>
            <a:r>
              <a:rPr lang="en-US" dirty="0" err="1"/>
              <a:t>ChefSpec</a:t>
            </a:r>
            <a:r>
              <a:rPr lang="en-US" dirty="0"/>
              <a:t> overrides all providers to take no action (otherwise it would actually converge your system). This means that the steps inside your </a:t>
            </a:r>
            <a:r>
              <a:rPr lang="en-US" dirty="0" smtClean="0"/>
              <a:t>custom resource are </a:t>
            </a:r>
            <a:r>
              <a:rPr lang="en-US" dirty="0"/>
              <a:t>not actually executed. If </a:t>
            </a:r>
            <a:r>
              <a:rPr lang="en-US" dirty="0" smtClean="0"/>
              <a:t>a custom resource performs </a:t>
            </a:r>
            <a:r>
              <a:rPr lang="en-US" dirty="0"/>
              <a:t>actions, those actions are never executed or added to the resource collection.</a:t>
            </a:r>
          </a:p>
          <a:p>
            <a:endParaRPr lang="en-US" dirty="0"/>
          </a:p>
          <a:p>
            <a:r>
              <a:rPr lang="en-US" dirty="0"/>
              <a:t>In order to run the actions exposed by your </a:t>
            </a:r>
            <a:r>
              <a:rPr lang="en-US" dirty="0" smtClean="0"/>
              <a:t>custom resource, </a:t>
            </a:r>
            <a:r>
              <a:rPr lang="en-US" dirty="0"/>
              <a:t>you have to explicitly tell the Runner to step into </a:t>
            </a:r>
            <a:r>
              <a:rPr lang="en-US" dirty="0" smtClean="0"/>
              <a:t>it.</a:t>
            </a:r>
            <a:endParaRPr lang="en-US" dirty="0"/>
          </a:p>
        </p:txBody>
      </p:sp>
      <p:sp>
        <p:nvSpPr>
          <p:cNvPr id="4" name="TextBox 3"/>
          <p:cNvSpPr txBox="1"/>
          <p:nvPr/>
        </p:nvSpPr>
        <p:spPr bwMode="white">
          <a:xfrm>
            <a:off x="1676399" y="7010401"/>
            <a:ext cx="12310534" cy="914400"/>
          </a:xfrm>
          <a:prstGeom prst="rect">
            <a:avLst/>
          </a:prstGeom>
        </p:spPr>
        <p:txBody>
          <a:bodyPr vert="horz" wrap="none" lIns="91440" tIns="91440" rIns="91440" bIns="91440" rtlCol="0" anchor="ctr">
            <a:normAutofit/>
          </a:bodyPr>
          <a:lstStyle/>
          <a:p>
            <a:pPr algn="ctr"/>
            <a:r>
              <a:rPr lang="en-US" sz="3200" dirty="0"/>
              <a:t>https://</a:t>
            </a:r>
            <a:r>
              <a:rPr lang="en-US" sz="3200" dirty="0" err="1"/>
              <a:t>goo.gl</a:t>
            </a:r>
            <a:r>
              <a:rPr lang="en-US" sz="3200" dirty="0"/>
              <a:t>/SKM4L3</a:t>
            </a:r>
            <a:endParaRPr lang="en-US" sz="3200" dirty="0" smtClean="0"/>
          </a:p>
        </p:txBody>
      </p:sp>
    </p:spTree>
    <p:extLst>
      <p:ext uri="{BB962C8B-B14F-4D97-AF65-F5344CB8AC3E}">
        <p14:creationId xmlns:p14="http://schemas.microsoft.com/office/powerpoint/2010/main" val="1677358331"/>
      </p:ext>
    </p:extLst>
  </p:cSld>
  <p:clrMapOvr>
    <a:masterClrMapping/>
  </p:clrMapOvr>
  <p:transition xmlns:p14="http://schemas.microsoft.com/office/powerpoint/2010/mai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Stepping to the Custom Resource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require '</a:t>
            </a:r>
            <a:r>
              <a:rPr lang="en-US" dirty="0" err="1"/>
              <a:t>spec_helper</a:t>
            </a:r>
            <a:r>
              <a:rPr lang="en-US" dirty="0"/>
              <a:t>'</a:t>
            </a:r>
          </a:p>
          <a:p>
            <a:endParaRPr lang="en-US" dirty="0"/>
          </a:p>
          <a:p>
            <a:r>
              <a:rPr lang="en-US" dirty="0"/>
              <a:t>describe 'ark'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a:t>(</a:t>
            </a:r>
            <a:r>
              <a:rPr lang="en-US" dirty="0" err="1"/>
              <a:t>node_attributes.merge</a:t>
            </a:r>
            <a:r>
              <a:rPr lang="en-US" dirty="0"/>
              <a:t>(settings).merge(</a:t>
            </a:r>
            <a:r>
              <a:rPr lang="en-US" dirty="0" err="1"/>
              <a:t>step_into</a:t>
            </a:r>
            <a:r>
              <a:rPr lang="en-US" dirty="0"/>
              <a:t>))</a:t>
            </a:r>
          </a:p>
          <a:p>
            <a:r>
              <a:rPr lang="en-US" dirty="0"/>
              <a:t>    </a:t>
            </a:r>
            <a:r>
              <a:rPr lang="en-US" dirty="0" err="1"/>
              <a:t>runner.converge</a:t>
            </a:r>
            <a:r>
              <a:rPr lang="en-US" dirty="0"/>
              <a:t>(</a:t>
            </a:r>
            <a:r>
              <a:rPr lang="en-US" dirty="0" err="1"/>
              <a:t>described_recipe</a:t>
            </a:r>
            <a:r>
              <a:rPr lang="en-US" dirty="0"/>
              <a:t>)</a:t>
            </a:r>
          </a:p>
          <a:p>
            <a:r>
              <a:rPr lang="en-US" dirty="0"/>
              <a:t>    runner</a:t>
            </a:r>
          </a:p>
          <a:p>
            <a:r>
              <a:rPr lang="en-US" dirty="0"/>
              <a:t>  end</a:t>
            </a:r>
          </a:p>
          <a:p>
            <a:endParaRPr lang="en-US" dirty="0"/>
          </a:p>
          <a:p>
            <a:r>
              <a:rPr lang="en-US" dirty="0"/>
              <a:t>  # This is required to test the internal components of a LWRP </a:t>
            </a:r>
            <a:r>
              <a:rPr lang="en-US" dirty="0" smtClean="0"/>
              <a:t>/ Custom </a:t>
            </a:r>
            <a:r>
              <a:rPr lang="en-US" dirty="0"/>
              <a:t>Resource</a:t>
            </a:r>
          </a:p>
          <a:p>
            <a:r>
              <a:rPr lang="en-US" dirty="0"/>
              <a:t>  # @see https://</a:t>
            </a:r>
            <a:r>
              <a:rPr lang="en-US" dirty="0" err="1"/>
              <a:t>github.com</a:t>
            </a:r>
            <a:r>
              <a:rPr lang="en-US" dirty="0"/>
              <a:t>/</a:t>
            </a:r>
            <a:r>
              <a:rPr lang="en-US" dirty="0" err="1"/>
              <a:t>sethvargo</a:t>
            </a:r>
            <a:r>
              <a:rPr lang="en-US" dirty="0"/>
              <a:t>/</a:t>
            </a:r>
            <a:r>
              <a:rPr lang="en-US" dirty="0" err="1"/>
              <a:t>chefspec#testing-lwrps</a:t>
            </a:r>
            <a:endParaRPr lang="en-US" dirty="0"/>
          </a:p>
          <a:p>
            <a:r>
              <a:rPr lang="en-US" dirty="0"/>
              <a:t>  let(:</a:t>
            </a:r>
            <a:r>
              <a:rPr lang="en-US" dirty="0" err="1"/>
              <a:t>step_into</a:t>
            </a:r>
            <a:r>
              <a:rPr lang="en-US" dirty="0"/>
              <a:t>) do</a:t>
            </a:r>
          </a:p>
          <a:p>
            <a:r>
              <a:rPr lang="en-US" dirty="0"/>
              <a:t>    { </a:t>
            </a:r>
            <a:r>
              <a:rPr lang="en-US" dirty="0" err="1"/>
              <a:t>step_into</a:t>
            </a:r>
            <a:r>
              <a:rPr lang="en-US" dirty="0"/>
              <a:t>: ['ark'] }</a:t>
            </a:r>
          </a:p>
          <a:p>
            <a:r>
              <a:rPr lang="en-US" dirty="0"/>
              <a:t>  </a:t>
            </a:r>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231125119"/>
      </p:ext>
    </p:extLst>
  </p:cSld>
  <p:clrMapOvr>
    <a:masterClrMapping/>
  </p:clrMapOvr>
  <p:transition xmlns:p14="http://schemas.microsoft.com/office/powerpoint/2010/mai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Stepping into Allows Testing of Resources</a:t>
            </a:r>
            <a:endParaRPr lang="en-US" dirty="0"/>
          </a:p>
        </p:txBody>
      </p:sp>
      <p:sp>
        <p:nvSpPr>
          <p:cNvPr id="3" name="Content Placeholder 2"/>
          <p:cNvSpPr>
            <a:spLocks noGrp="1"/>
          </p:cNvSpPr>
          <p:nvPr>
            <p:ph sz="quarter" idx="10"/>
          </p:nvPr>
        </p:nvSpPr>
        <p:spPr/>
        <p:txBody>
          <a:bodyPr>
            <a:normAutofit fontScale="77500" lnSpcReduction="20000"/>
          </a:bodyPr>
          <a:lstStyle/>
          <a:p>
            <a:endParaRPr lang="en-US" dirty="0" smtClean="0"/>
          </a:p>
          <a:p>
            <a:r>
              <a:rPr lang="en-US" dirty="0"/>
              <a:t> </a:t>
            </a:r>
            <a:r>
              <a:rPr lang="en-US" dirty="0" smtClean="0"/>
              <a:t> describe </a:t>
            </a:r>
            <a:r>
              <a:rPr lang="en-US" dirty="0"/>
              <a:t>'install' do</a:t>
            </a:r>
          </a:p>
          <a:p>
            <a:r>
              <a:rPr lang="en-US" dirty="0"/>
              <a:t>    let(:</a:t>
            </a:r>
            <a:r>
              <a:rPr lang="en-US" dirty="0" err="1"/>
              <a:t>described_recipe</a:t>
            </a:r>
            <a:r>
              <a:rPr lang="en-US" dirty="0"/>
              <a:t>) { '</a:t>
            </a:r>
            <a:r>
              <a:rPr lang="en-US" dirty="0" err="1"/>
              <a:t>ark_spec</a:t>
            </a:r>
            <a:r>
              <a:rPr lang="en-US" dirty="0"/>
              <a:t>::install' }</a:t>
            </a:r>
          </a:p>
          <a:p>
            <a:endParaRPr lang="en-US" dirty="0"/>
          </a:p>
          <a:p>
            <a:r>
              <a:rPr lang="en-US" dirty="0"/>
              <a:t>    it 'generates the expected resources with the expected </a:t>
            </a:r>
            <a:r>
              <a:rPr lang="en-US" dirty="0" err="1" smtClean="0"/>
              <a:t>acti</a:t>
            </a:r>
            <a:r>
              <a:rPr lang="en-US" dirty="0" smtClean="0"/>
              <a:t>... </a:t>
            </a:r>
            <a:r>
              <a:rPr lang="en-US" dirty="0"/>
              <a:t>notifications' do</a:t>
            </a:r>
          </a:p>
          <a:p>
            <a:r>
              <a:rPr lang="en-US" dirty="0"/>
              <a:t>      expect(</a:t>
            </a:r>
            <a:r>
              <a:rPr lang="en-US" dirty="0" err="1"/>
              <a:t>chef_run</a:t>
            </a:r>
            <a:r>
              <a:rPr lang="en-US" dirty="0"/>
              <a:t>).to </a:t>
            </a:r>
            <a:r>
              <a:rPr lang="en-US" dirty="0" err="1"/>
              <a:t>install_ark</a:t>
            </a:r>
            <a:r>
              <a:rPr lang="en-US" dirty="0"/>
              <a:t>('</a:t>
            </a:r>
            <a:r>
              <a:rPr lang="en-US" dirty="0" err="1"/>
              <a:t>test_install</a:t>
            </a:r>
            <a:r>
              <a:rPr lang="en-US" dirty="0"/>
              <a:t>')</a:t>
            </a:r>
          </a:p>
          <a:p>
            <a:endParaRPr lang="en-US" dirty="0"/>
          </a:p>
          <a:p>
            <a:r>
              <a:rPr lang="en-US" dirty="0"/>
              <a:t>      expect(</a:t>
            </a:r>
            <a:r>
              <a:rPr lang="en-US" dirty="0" err="1"/>
              <a:t>chef_run</a:t>
            </a:r>
            <a:r>
              <a:rPr lang="en-US" dirty="0"/>
              <a:t>).to </a:t>
            </a:r>
            <a:r>
              <a:rPr lang="en-US" dirty="0" err="1"/>
              <a:t>create_directory</a:t>
            </a:r>
            <a:r>
              <a:rPr lang="en-US" dirty="0"/>
              <a:t>('/</a:t>
            </a:r>
            <a:r>
              <a:rPr lang="en-US" dirty="0" err="1"/>
              <a:t>usr</a:t>
            </a:r>
            <a:r>
              <a:rPr lang="en-US" dirty="0"/>
              <a:t>/local/test_install-2')</a:t>
            </a:r>
          </a:p>
          <a:p>
            <a:r>
              <a:rPr lang="en-US" dirty="0"/>
              <a:t>      resource = </a:t>
            </a:r>
            <a:r>
              <a:rPr lang="en-US" dirty="0" err="1"/>
              <a:t>chef_run.directory</a:t>
            </a:r>
            <a:r>
              <a:rPr lang="en-US" dirty="0"/>
              <a:t>('/</a:t>
            </a:r>
            <a:r>
              <a:rPr lang="en-US" dirty="0" err="1"/>
              <a:t>usr</a:t>
            </a:r>
            <a:r>
              <a:rPr lang="en-US" dirty="0"/>
              <a:t>/local/test_install-2')</a:t>
            </a:r>
          </a:p>
          <a:p>
            <a:r>
              <a:rPr lang="en-US" dirty="0"/>
              <a:t>      expect(resource).to notify('execute[unpack /</a:t>
            </a:r>
            <a:r>
              <a:rPr lang="en-US" dirty="0" err="1"/>
              <a:t>var</a:t>
            </a:r>
            <a:r>
              <a:rPr lang="en-US" dirty="0"/>
              <a:t>/chef/cache/test_install-2.</a:t>
            </a:r>
            <a:r>
              <a:rPr lang="en-US" dirty="0" smtClean="0"/>
              <a:t>t...</a:t>
            </a:r>
          </a:p>
          <a:p>
            <a:endParaRPr lang="en-US" dirty="0" smtClean="0"/>
          </a:p>
          <a:p>
            <a:r>
              <a:rPr lang="en-US" dirty="0" smtClean="0"/>
              <a:t>      </a:t>
            </a:r>
            <a:r>
              <a:rPr lang="en-US" dirty="0"/>
              <a:t>expect(</a:t>
            </a:r>
            <a:r>
              <a:rPr lang="en-US" dirty="0" err="1"/>
              <a:t>chef_run</a:t>
            </a:r>
            <a:r>
              <a:rPr lang="en-US" dirty="0"/>
              <a:t>).to </a:t>
            </a:r>
            <a:r>
              <a:rPr lang="en-US" dirty="0" err="1"/>
              <a:t>create_remote_file</a:t>
            </a:r>
            <a:r>
              <a:rPr lang="en-US" dirty="0"/>
              <a:t>('/</a:t>
            </a:r>
            <a:r>
              <a:rPr lang="en-US" dirty="0" err="1"/>
              <a:t>var</a:t>
            </a:r>
            <a:r>
              <a:rPr lang="en-US" dirty="0"/>
              <a:t>/chef/cache/test_install-2.</a:t>
            </a:r>
            <a:r>
              <a:rPr lang="en-US" dirty="0" smtClean="0"/>
              <a:t>tar....</a:t>
            </a:r>
            <a:endParaRPr lang="en-US" dirty="0"/>
          </a:p>
          <a:p>
            <a:r>
              <a:rPr lang="en-US" dirty="0"/>
              <a:t>      resource = </a:t>
            </a:r>
            <a:r>
              <a:rPr lang="en-US" dirty="0" err="1"/>
              <a:t>chef_run.remote_file</a:t>
            </a:r>
            <a:r>
              <a:rPr lang="en-US" dirty="0"/>
              <a:t>('/</a:t>
            </a:r>
            <a:r>
              <a:rPr lang="en-US" dirty="0" err="1"/>
              <a:t>var</a:t>
            </a:r>
            <a:r>
              <a:rPr lang="en-US" dirty="0"/>
              <a:t>/chef/cache/test_install-2.tar.gz')</a:t>
            </a:r>
          </a:p>
          <a:p>
            <a:r>
              <a:rPr lang="en-US" dirty="0" smtClean="0"/>
              <a:t>      </a:t>
            </a:r>
            <a:r>
              <a:rPr lang="en-US" dirty="0"/>
              <a:t>expect(resource).to notify('execute[unpack /</a:t>
            </a:r>
            <a:r>
              <a:rPr lang="en-US" dirty="0" err="1"/>
              <a:t>var</a:t>
            </a:r>
            <a:r>
              <a:rPr lang="en-US" dirty="0"/>
              <a:t>/chef/cache/test_install-2</a:t>
            </a:r>
            <a:r>
              <a:rPr lang="en-US" dirty="0" smtClean="0"/>
              <a:t>.t...</a:t>
            </a:r>
          </a:p>
          <a:p>
            <a:endParaRPr lang="en-US" dirty="0"/>
          </a:p>
          <a:p>
            <a:r>
              <a:rPr lang="en-US" dirty="0" smtClean="0"/>
              <a:t>      # ... testing other resources within the custom resource action ...</a:t>
            </a:r>
            <a:endParaRPr lang="en-US" dirty="0"/>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348445292"/>
      </p:ext>
    </p:extLst>
  </p:cSld>
  <p:clrMapOvr>
    <a:masterClrMapping/>
  </p:clrMapOvr>
  <p:transition xmlns:p14="http://schemas.microsoft.com/office/powerpoint/2010/mai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Finding the Ark</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24657325864_6269df6138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0"/>
            <a:ext cx="11430000" cy="9144000"/>
          </a:xfrm>
          <a:prstGeom prst="rect">
            <a:avLst/>
          </a:prstGeom>
        </p:spPr>
      </p:pic>
    </p:spTree>
    <p:extLst>
      <p:ext uri="{BB962C8B-B14F-4D97-AF65-F5344CB8AC3E}">
        <p14:creationId xmlns:p14="http://schemas.microsoft.com/office/powerpoint/2010/main" val="20375379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8081207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Exercise</a:t>
            </a:r>
            <a:endParaRPr lang="en-US" dirty="0"/>
          </a:p>
        </p:txBody>
      </p:sp>
      <p:sp>
        <p:nvSpPr>
          <p:cNvPr id="3" name="Subtitle 2"/>
          <p:cNvSpPr>
            <a:spLocks noGrp="1"/>
          </p:cNvSpPr>
          <p:nvPr>
            <p:ph type="subTitle" idx="1"/>
          </p:nvPr>
        </p:nvSpPr>
        <p:spPr/>
        <p:txBody>
          <a:bodyPr/>
          <a:lstStyle/>
          <a:p>
            <a:pPr>
              <a:lnSpc>
                <a:spcPct val="90000"/>
              </a:lnSpc>
            </a:pPr>
            <a:r>
              <a:rPr lang="en-US" sz="3200" dirty="0" smtClean="0"/>
              <a:t>Define an `</a:t>
            </a:r>
            <a:r>
              <a:rPr lang="en-US" sz="3200" dirty="0" err="1" smtClean="0"/>
              <a:t>install_with_make</a:t>
            </a:r>
            <a:r>
              <a:rPr lang="en-US" sz="3200" dirty="0" smtClean="0"/>
              <a:t>` </a:t>
            </a:r>
            <a:r>
              <a:rPr lang="en-US" sz="3200" dirty="0" err="1" smtClean="0"/>
              <a:t>ChefSpec</a:t>
            </a:r>
            <a:r>
              <a:rPr lang="en-US" sz="3200" dirty="0" smtClean="0"/>
              <a:t> Resource Matcher</a:t>
            </a:r>
          </a:p>
          <a:p>
            <a:pPr>
              <a:lnSpc>
                <a:spcPct val="90000"/>
              </a:lnSpc>
            </a:pPr>
            <a:endParaRPr lang="en-US" sz="3200" dirty="0" smtClean="0"/>
          </a:p>
          <a:p>
            <a:pPr>
              <a:lnSpc>
                <a:spcPct val="90000"/>
              </a:lnSpc>
            </a:pPr>
            <a:r>
              <a:rPr lang="en-US" sz="3200" dirty="0" smtClean="0"/>
              <a:t>Edit `~/ark/spec/resources/</a:t>
            </a:r>
            <a:r>
              <a:rPr lang="en-US" sz="3200" dirty="0" err="1" smtClean="0"/>
              <a:t>default_spec.rb</a:t>
            </a:r>
            <a:r>
              <a:rPr lang="en-US" sz="3200" dirty="0" smtClean="0"/>
              <a:t>` and define the '</a:t>
            </a:r>
            <a:r>
              <a:rPr lang="en-US" sz="3200" dirty="0" err="1" smtClean="0"/>
              <a:t>install_with_make</a:t>
            </a:r>
            <a:r>
              <a:rPr lang="en-US" sz="3200" dirty="0" smtClean="0"/>
              <a:t>' example</a:t>
            </a:r>
          </a:p>
          <a:p>
            <a:pPr marL="0" indent="0">
              <a:lnSpc>
                <a:spcPct val="90000"/>
              </a:lnSpc>
              <a:buNone/>
            </a:pPr>
            <a:endParaRPr lang="en-US" sz="3200" dirty="0" smtClean="0"/>
          </a:p>
          <a:p>
            <a:pPr>
              <a:lnSpc>
                <a:spcPct val="90000"/>
              </a:lnSpc>
            </a:pPr>
            <a:r>
              <a:rPr lang="en-US" sz="3200" dirty="0" smtClean="0"/>
              <a:t>Run `chef exec </a:t>
            </a:r>
            <a:r>
              <a:rPr lang="en-US" sz="3200" dirty="0" err="1" smtClean="0"/>
              <a:t>rspec</a:t>
            </a:r>
            <a:r>
              <a:rPr lang="en-US" sz="3200" dirty="0"/>
              <a:t> spec</a:t>
            </a:r>
            <a:r>
              <a:rPr lang="en-US" sz="3200" dirty="0" smtClean="0"/>
              <a:t>/resources/</a:t>
            </a:r>
            <a:r>
              <a:rPr lang="en-US" sz="3200" dirty="0" err="1" smtClean="0"/>
              <a:t>default_spec.rb</a:t>
            </a:r>
            <a:r>
              <a:rPr lang="en-US" sz="3200" dirty="0" smtClean="0"/>
              <a:t>`</a:t>
            </a:r>
            <a:endParaRPr lang="en-US" sz="4000" b="1" dirty="0" smtClean="0"/>
          </a:p>
        </p:txBody>
      </p:sp>
      <p:sp>
        <p:nvSpPr>
          <p:cNvPr id="4" name="Subtitle 2"/>
          <p:cNvSpPr txBox="1">
            <a:spLocks/>
          </p:cNvSpPr>
          <p:nvPr/>
        </p:nvSpPr>
        <p:spPr bwMode="white">
          <a:xfrm>
            <a:off x="1651000" y="7387167"/>
            <a:ext cx="12340167" cy="977900"/>
          </a:xfrm>
          <a:prstGeom prst="rect">
            <a:avLst/>
          </a:prstGeom>
        </p:spPr>
        <p:txBody>
          <a:bodyPr lIns="91440" tIns="91440" rIns="91440" bIns="91440">
            <a:noAutofit/>
          </a:bodyPr>
          <a:lstStyle>
            <a:lvl1pPr marL="571500" indent="-571500" algn="l" defTabSz="1217613" rtl="0" eaLnBrk="1" fontAlgn="base" hangingPunct="1">
              <a:lnSpc>
                <a:spcPct val="100000"/>
              </a:lnSpc>
              <a:spcBef>
                <a:spcPts val="0"/>
              </a:spcBef>
              <a:spcAft>
                <a:spcPct val="0"/>
              </a:spcAft>
              <a:buSzPct val="90000"/>
              <a:buFont typeface="Wingdings" charset="2"/>
              <a:buChar char="q"/>
              <a:defRPr sz="2800" kern="1200" baseline="0">
                <a:solidFill>
                  <a:schemeClr val="accent3">
                    <a:lumMod val="50000"/>
                  </a:schemeClr>
                </a:solidFill>
                <a:latin typeface="+mn-lt"/>
                <a:ea typeface="ＭＳ Ｐゴシック" charset="0"/>
                <a:cs typeface="ＭＳ Ｐゴシック" charset="0"/>
              </a:defRPr>
            </a:lvl1pPr>
            <a:lvl2pPr marL="609561" indent="0" algn="ctr" defTabSz="1217613" rtl="0" eaLnBrk="1" fontAlgn="base" hangingPunct="1">
              <a:spcBef>
                <a:spcPts val="800"/>
              </a:spcBef>
              <a:spcAft>
                <a:spcPct val="0"/>
              </a:spcAft>
              <a:buSzPct val="90000"/>
              <a:buFont typeface="Arial" charset="0"/>
              <a:buNone/>
              <a:defRPr sz="2800" kern="1200">
                <a:solidFill>
                  <a:schemeClr val="tx1">
                    <a:tint val="75000"/>
                  </a:schemeClr>
                </a:solidFill>
                <a:latin typeface="+mn-lt"/>
                <a:ea typeface="ＭＳ Ｐゴシック" charset="0"/>
                <a:cs typeface="+mn-cs"/>
              </a:defRPr>
            </a:lvl2pPr>
            <a:lvl3pPr marL="1219120"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3pPr>
            <a:lvl4pPr marL="1828681" indent="0" algn="ctr" defTabSz="1217613" rtl="0" eaLnBrk="1" fontAlgn="base" hangingPunct="1">
              <a:spcBef>
                <a:spcPts val="800"/>
              </a:spcBef>
              <a:spcAft>
                <a:spcPct val="0"/>
              </a:spcAft>
              <a:buSzPct val="90000"/>
              <a:buFont typeface="Arial" charset="0"/>
              <a:buNone/>
              <a:defRPr sz="2400" kern="1200">
                <a:solidFill>
                  <a:schemeClr val="tx1">
                    <a:tint val="75000"/>
                  </a:schemeClr>
                </a:solidFill>
                <a:latin typeface="+mn-lt"/>
                <a:ea typeface="ＭＳ Ｐゴシック" charset="0"/>
                <a:cs typeface="+mn-cs"/>
              </a:defRPr>
            </a:lvl4pPr>
            <a:lvl5pPr marL="2438242" indent="0" algn="ctr" defTabSz="1217613" rtl="0" eaLnBrk="1" fontAlgn="base" hangingPunct="1">
              <a:spcBef>
                <a:spcPts val="800"/>
              </a:spcBef>
              <a:spcAft>
                <a:spcPct val="0"/>
              </a:spcAft>
              <a:buSzPct val="90000"/>
              <a:buFont typeface="Arial" charset="0"/>
              <a:buNone/>
              <a:defRPr sz="2000" kern="1200">
                <a:solidFill>
                  <a:schemeClr val="tx1">
                    <a:tint val="75000"/>
                  </a:schemeClr>
                </a:solidFill>
                <a:latin typeface="+mn-lt"/>
                <a:ea typeface="ＭＳ Ｐゴシック" charset="0"/>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0" indent="0">
              <a:lnSpc>
                <a:spcPct val="120000"/>
              </a:lnSpc>
              <a:buNone/>
            </a:pPr>
            <a:r>
              <a:rPr lang="en-US" dirty="0" smtClean="0"/>
              <a:t>The '</a:t>
            </a:r>
            <a:r>
              <a:rPr lang="en-US" dirty="0" err="1" smtClean="0"/>
              <a:t>install_with_make</a:t>
            </a:r>
            <a:r>
              <a:rPr lang="en-US" dirty="0" smtClean="0"/>
              <a:t>' example </a:t>
            </a:r>
            <a:r>
              <a:rPr lang="en-US" dirty="0" smtClean="0"/>
              <a:t>passes with 100% coverage </a:t>
            </a:r>
            <a:endParaRPr lang="en-US" dirty="0" smtClean="0"/>
          </a:p>
        </p:txBody>
      </p:sp>
      <p:sp>
        <p:nvSpPr>
          <p:cNvPr id="5" name="Title 1"/>
          <p:cNvSpPr txBox="1">
            <a:spLocks/>
          </p:cNvSpPr>
          <p:nvPr/>
        </p:nvSpPr>
        <p:spPr bwMode="white">
          <a:xfrm>
            <a:off x="1651000" y="6765019"/>
            <a:ext cx="12343871" cy="852712"/>
          </a:xfrm>
          <a:prstGeom prst="rect">
            <a:avLst/>
          </a:prstGeom>
        </p:spPr>
        <p:txBody>
          <a:bodyPr vert="horz" wrap="square" lIns="91440" tIns="91440" rIns="91440" bIns="91440" rtlCol="0" anchor="ctr" anchorCtr="0">
            <a:normAutofit fontScale="90000" lnSpcReduction="20000"/>
          </a:bodyPr>
          <a:lstStyle>
            <a:lvl1pPr algn="l" defTabSz="1217613" rtl="0" eaLnBrk="1" fontAlgn="base" hangingPunct="1">
              <a:lnSpc>
                <a:spcPct val="90000"/>
              </a:lnSpc>
              <a:spcBef>
                <a:spcPct val="0"/>
              </a:spcBef>
              <a:spcAft>
                <a:spcPct val="0"/>
              </a:spcAft>
              <a:defRPr lang="en-US" sz="6400" b="1" kern="1200" spc="0" baseline="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a:lstStyle>
          <a:p>
            <a:r>
              <a:rPr lang="en-US" dirty="0" smtClean="0"/>
              <a:t>Success</a:t>
            </a:r>
            <a:endParaRPr lang="en-US" dirty="0"/>
          </a:p>
        </p:txBody>
      </p:sp>
    </p:spTree>
    <p:extLst>
      <p:ext uri="{BB962C8B-B14F-4D97-AF65-F5344CB8AC3E}">
        <p14:creationId xmlns:p14="http://schemas.microsoft.com/office/powerpoint/2010/main" val="37238679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23962048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~/ark</a:t>
            </a:r>
            <a:endParaRPr lang="en-US" dirty="0"/>
          </a:p>
        </p:txBody>
      </p:sp>
      <p:sp>
        <p:nvSpPr>
          <p:cNvPr id="5" name="Title 4"/>
          <p:cNvSpPr>
            <a:spLocks noGrp="1"/>
          </p:cNvSpPr>
          <p:nvPr>
            <p:ph type="title"/>
          </p:nvPr>
        </p:nvSpPr>
        <p:spPr/>
        <p:txBody>
          <a:bodyPr/>
          <a:lstStyle/>
          <a:p>
            <a:r>
              <a:rPr lang="en-US" dirty="0" smtClean="0"/>
              <a:t>Change in to the Cookbook Directory</a:t>
            </a:r>
            <a:endParaRPr lang="en-US" dirty="0"/>
          </a:p>
        </p:txBody>
      </p:sp>
    </p:spTree>
    <p:extLst>
      <p:ext uri="{BB962C8B-B14F-4D97-AF65-F5344CB8AC3E}">
        <p14:creationId xmlns:p14="http://schemas.microsoft.com/office/powerpoint/2010/main" val="21584863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chef exec </a:t>
            </a:r>
            <a:r>
              <a:rPr lang="en-US" dirty="0" err="1" smtClean="0"/>
              <a:t>rspec</a:t>
            </a:r>
            <a:r>
              <a:rPr lang="en-US" dirty="0" smtClean="0"/>
              <a:t> spec/resources/default_spec.rb:57</a:t>
            </a:r>
            <a:endParaRPr lang="en-US" dirty="0"/>
          </a:p>
        </p:txBody>
      </p:sp>
      <p:sp>
        <p:nvSpPr>
          <p:cNvPr id="5" name="Title 4"/>
          <p:cNvSpPr>
            <a:spLocks noGrp="1"/>
          </p:cNvSpPr>
          <p:nvPr>
            <p:ph type="title"/>
          </p:nvPr>
        </p:nvSpPr>
        <p:spPr/>
        <p:txBody>
          <a:bodyPr/>
          <a:lstStyle/>
          <a:p>
            <a:r>
              <a:rPr lang="en-US" dirty="0" smtClean="0"/>
              <a:t>Execute the Test Suite</a:t>
            </a:r>
            <a:endParaRPr lang="en-US" dirty="0"/>
          </a:p>
        </p:txBody>
      </p:sp>
    </p:spTree>
    <p:extLst>
      <p:ext uri="{BB962C8B-B14F-4D97-AF65-F5344CB8AC3E}">
        <p14:creationId xmlns:p14="http://schemas.microsoft.com/office/powerpoint/2010/main" val="3796770411"/>
      </p:ext>
    </p:extLst>
  </p:cSld>
  <p:clrMapOvr>
    <a:masterClrMapping/>
  </p:clrMapOvr>
  <p:transition xmlns:p14="http://schemas.microsoft.com/office/powerpoint/2010/mai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the Resource Specification File</a:t>
            </a:r>
            <a:endParaRPr lang="en-US" dirty="0"/>
          </a:p>
        </p:txBody>
      </p:sp>
      <p:sp>
        <p:nvSpPr>
          <p:cNvPr id="3" name="Content Placeholder 2"/>
          <p:cNvSpPr>
            <a:spLocks noGrp="1"/>
          </p:cNvSpPr>
          <p:nvPr>
            <p:ph sz="quarter" idx="10"/>
          </p:nvPr>
        </p:nvSpPr>
        <p:spPr/>
        <p:txBody>
          <a:bodyPr>
            <a:normAutofit lnSpcReduction="10000"/>
          </a:bodyPr>
          <a:lstStyle/>
          <a:p>
            <a:r>
              <a:rPr lang="en-US" dirty="0"/>
              <a:t>require '</a:t>
            </a:r>
            <a:r>
              <a:rPr lang="en-US" dirty="0" err="1"/>
              <a:t>spec_helper</a:t>
            </a:r>
            <a:r>
              <a:rPr lang="en-US" dirty="0"/>
              <a:t>'</a:t>
            </a:r>
          </a:p>
          <a:p>
            <a:endParaRPr lang="en-US" dirty="0"/>
          </a:p>
          <a:p>
            <a:r>
              <a:rPr lang="en-US" dirty="0"/>
              <a:t>describe 'ark' do</a:t>
            </a:r>
          </a:p>
          <a:p>
            <a:r>
              <a:rPr lang="en-US" dirty="0"/>
              <a:t>  let(:</a:t>
            </a:r>
            <a:r>
              <a:rPr lang="en-US" dirty="0" err="1"/>
              <a:t>chef_run</a:t>
            </a:r>
            <a:r>
              <a:rPr lang="en-US" dirty="0"/>
              <a:t>) do</a:t>
            </a:r>
          </a:p>
          <a:p>
            <a:r>
              <a:rPr lang="en-US" dirty="0"/>
              <a:t>    runner = </a:t>
            </a:r>
            <a:r>
              <a:rPr lang="en-US" dirty="0" err="1"/>
              <a:t>ChefSpec</a:t>
            </a:r>
            <a:r>
              <a:rPr lang="en-US" dirty="0"/>
              <a:t>::</a:t>
            </a:r>
            <a:r>
              <a:rPr lang="en-US" dirty="0" err="1"/>
              <a:t>SoloRunner.new</a:t>
            </a:r>
            <a:r>
              <a:rPr lang="en-US" dirty="0"/>
              <a:t>(</a:t>
            </a:r>
            <a:r>
              <a:rPr lang="en-US" dirty="0" err="1"/>
              <a:t>node_attributes.merge</a:t>
            </a:r>
            <a:r>
              <a:rPr lang="en-US" dirty="0"/>
              <a:t>(</a:t>
            </a:r>
            <a:r>
              <a:rPr lang="en-US" dirty="0" smtClean="0"/>
              <a:t>set...</a:t>
            </a:r>
            <a:endParaRPr lang="en-US" dirty="0"/>
          </a:p>
          <a:p>
            <a:r>
              <a:rPr lang="en-US" dirty="0"/>
              <a:t>    </a:t>
            </a:r>
            <a:r>
              <a:rPr lang="en-US" dirty="0" err="1"/>
              <a:t>runner.converge</a:t>
            </a:r>
            <a:r>
              <a:rPr lang="en-US" dirty="0"/>
              <a:t>(</a:t>
            </a:r>
            <a:r>
              <a:rPr lang="en-US" dirty="0" err="1"/>
              <a:t>described_recipe</a:t>
            </a:r>
            <a:r>
              <a:rPr lang="en-US" dirty="0"/>
              <a:t>)</a:t>
            </a:r>
          </a:p>
          <a:p>
            <a:r>
              <a:rPr lang="en-US" dirty="0"/>
              <a:t>    runner</a:t>
            </a:r>
          </a:p>
          <a:p>
            <a:r>
              <a:rPr lang="en-US" dirty="0"/>
              <a:t>  end</a:t>
            </a:r>
          </a:p>
          <a:p>
            <a:endParaRPr lang="en-US" dirty="0" smtClean="0"/>
          </a:p>
          <a:p>
            <a:r>
              <a:rPr lang="en-US" dirty="0"/>
              <a:t> </a:t>
            </a:r>
            <a:r>
              <a:rPr lang="en-US" dirty="0" smtClean="0"/>
              <a:t> let</a:t>
            </a:r>
            <a:r>
              <a:rPr lang="en-US" dirty="0"/>
              <a:t>(:</a:t>
            </a:r>
            <a:r>
              <a:rPr lang="en-US" dirty="0" err="1"/>
              <a:t>node_attributes</a:t>
            </a:r>
            <a:r>
              <a:rPr lang="en-US" dirty="0"/>
              <a:t>) do</a:t>
            </a:r>
          </a:p>
          <a:p>
            <a:r>
              <a:rPr lang="en-US" dirty="0"/>
              <a:t>    {}</a:t>
            </a:r>
          </a:p>
          <a:p>
            <a:r>
              <a:rPr lang="en-US" dirty="0"/>
              <a:t>  end</a:t>
            </a:r>
          </a:p>
        </p:txBody>
      </p:sp>
      <p:sp>
        <p:nvSpPr>
          <p:cNvPr id="4" name="Text Placeholder 3"/>
          <p:cNvSpPr>
            <a:spLocks noGrp="1"/>
          </p:cNvSpPr>
          <p:nvPr>
            <p:ph type="body" sz="quarter" idx="11"/>
          </p:nvPr>
        </p:nvSpPr>
        <p:spPr/>
        <p:txBody>
          <a:bodyPr/>
          <a:lstStyle/>
          <a:p>
            <a:r>
              <a:rPr lang="en-US" dirty="0" smtClean="0"/>
              <a:t>~/ark/spec/resources/</a:t>
            </a:r>
            <a:r>
              <a:rPr lang="en-US" dirty="0" err="1" smtClean="0"/>
              <a:t>default_spec.rb</a:t>
            </a:r>
            <a:endParaRPr lang="en-US" dirty="0"/>
          </a:p>
        </p:txBody>
      </p:sp>
    </p:spTree>
    <p:extLst>
      <p:ext uri="{BB962C8B-B14F-4D97-AF65-F5344CB8AC3E}">
        <p14:creationId xmlns:p14="http://schemas.microsoft.com/office/powerpoint/2010/main" val="3736541347"/>
      </p:ext>
    </p:extLst>
  </p:cSld>
  <p:clrMapOvr>
    <a:masterClrMapping/>
  </p:clrMapOvr>
  <p:transition xmlns:p14="http://schemas.microsoft.com/office/powerpoint/2010/mai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Live Demonstration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62609665"/>
      </p:ext>
    </p:extLst>
  </p:cSld>
  <p:clrMapOvr>
    <a:masterClrMapping/>
  </p:clrMapOvr>
  <p:transition xmlns:p14="http://schemas.microsoft.com/office/powerpoint/2010/mai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0498667" cy="827654"/>
          </a:xfrm>
        </p:spPr>
        <p:txBody>
          <a:bodyPr>
            <a:normAutofit/>
          </a:bodyPr>
          <a:lstStyle/>
          <a:p>
            <a:r>
              <a:rPr lang="en-US" dirty="0" smtClean="0"/>
              <a:t>The Ark's Power Realized</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a:t>
            </a:r>
          </a:p>
          <a:p>
            <a:pPr marL="457200" indent="-457200">
              <a:buFont typeface="Wingdings" charset="2"/>
              <a:buChar char="ü"/>
            </a:pPr>
            <a:r>
              <a:rPr lang="en-US" b="1" dirty="0" smtClean="0"/>
              <a:t>The Encounter</a:t>
            </a:r>
          </a:p>
          <a:p>
            <a:pPr marL="457200" indent="-457200">
              <a:buFont typeface="Wingdings" charset="2"/>
              <a:buChar char="ü"/>
            </a:pPr>
            <a:r>
              <a:rPr lang="en-US" b="1" dirty="0" smtClean="0"/>
              <a:t>Concepts</a:t>
            </a:r>
          </a:p>
          <a:p>
            <a:pPr marL="457200" indent="-457200">
              <a:buFont typeface="Wingdings" charset="2"/>
              <a:buChar char="ü"/>
            </a:pPr>
            <a:r>
              <a:rPr lang="en-US" b="1" dirty="0" smtClean="0"/>
              <a:t>Exercise</a:t>
            </a:r>
            <a:endParaRPr lang="en-US" b="1" dirty="0"/>
          </a:p>
          <a:p>
            <a:pPr marL="457200" indent="-457200">
              <a:buFont typeface="Wingdings" charset="2"/>
              <a:buChar char="ü"/>
            </a:pPr>
            <a:r>
              <a:rPr lang="en-US" b="1" dirty="0" smtClean="0"/>
              <a:t>Review</a:t>
            </a:r>
          </a:p>
          <a:p>
            <a:pPr marL="457200" indent="-457200">
              <a:buFont typeface="Wingdings" charset="2"/>
              <a:buChar char="q"/>
            </a:pPr>
            <a:endParaRPr lang="en-US" b="1" dirty="0" smtClean="0"/>
          </a:p>
        </p:txBody>
      </p:sp>
      <p:pic>
        <p:nvPicPr>
          <p:cNvPr id="3" name="Picture 2" descr="16161289381_c3fe00a2a7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963" y="1862666"/>
            <a:ext cx="10325570" cy="5808133"/>
          </a:xfrm>
          <a:prstGeom prst="rect">
            <a:avLst/>
          </a:prstGeom>
        </p:spPr>
      </p:pic>
    </p:spTree>
    <p:extLst>
      <p:ext uri="{BB962C8B-B14F-4D97-AF65-F5344CB8AC3E}">
        <p14:creationId xmlns:p14="http://schemas.microsoft.com/office/powerpoint/2010/main" val="20820786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74784"/>
      </p:ext>
    </p:extLst>
  </p:cSld>
  <p:clrMapOvr>
    <a:masterClrMapping/>
  </p:clrMapOvr>
  <p:transition xmlns:p14="http://schemas.microsoft.com/office/powerpoint/2010/mai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855673"/>
            <a:ext cx="12175068" cy="827654"/>
          </a:xfrm>
        </p:spPr>
        <p:txBody>
          <a:bodyPr>
            <a:normAutofit/>
          </a:bodyPr>
          <a:lstStyle/>
          <a:p>
            <a:r>
              <a:rPr lang="en-US" dirty="0" smtClean="0"/>
              <a:t>The Python's Scales</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q"/>
            </a:pPr>
            <a:r>
              <a:rPr lang="en-US" b="1" dirty="0" smtClean="0"/>
              <a:t>Introduction</a:t>
            </a:r>
          </a:p>
          <a:p>
            <a:pPr marL="457200" indent="-457200">
              <a:buFont typeface="Wingdings" charset="2"/>
              <a:buChar char="q"/>
            </a:pPr>
            <a:r>
              <a:rPr lang="en-US" b="1" dirty="0" smtClean="0"/>
              <a:t>The Encounter</a:t>
            </a:r>
          </a:p>
          <a:p>
            <a:pPr marL="457200" indent="-457200">
              <a:buFont typeface="Wingdings" charset="2"/>
              <a:buChar char="q"/>
            </a:pPr>
            <a:r>
              <a:rPr lang="en-US" b="1" dirty="0" smtClean="0"/>
              <a:t>Concepts</a:t>
            </a:r>
          </a:p>
          <a:p>
            <a:pPr marL="457200" indent="-457200">
              <a:buFont typeface="Wingdings" charset="2"/>
              <a:buChar char="q"/>
            </a:pPr>
            <a:r>
              <a:rPr lang="en-US" b="1" dirty="0" smtClean="0"/>
              <a:t>Exercise</a:t>
            </a:r>
            <a:endParaRPr lang="en-US" b="1" dirty="0"/>
          </a:p>
          <a:p>
            <a:pPr marL="457200" indent="-457200">
              <a:buFont typeface="Wingdings" charset="2"/>
              <a:buChar char="q"/>
            </a:pPr>
            <a:r>
              <a:rPr lang="en-US" b="1" dirty="0" smtClean="0"/>
              <a:t>Review</a:t>
            </a:r>
          </a:p>
          <a:p>
            <a:pPr marL="457200" indent="-457200">
              <a:buFont typeface="Wingdings" charset="2"/>
              <a:buChar char="q"/>
            </a:pPr>
            <a:endParaRPr lang="en-US" b="1" dirty="0" smtClean="0"/>
          </a:p>
        </p:txBody>
      </p:sp>
      <p:pic>
        <p:nvPicPr>
          <p:cNvPr id="5" name="Picture 4" descr="14948673711_e93bea48c0_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8" y="2298632"/>
            <a:ext cx="8263467" cy="5507633"/>
          </a:xfrm>
          <a:prstGeom prst="rect">
            <a:avLst/>
          </a:prstGeom>
        </p:spPr>
      </p:pic>
    </p:spTree>
    <p:extLst>
      <p:ext uri="{BB962C8B-B14F-4D97-AF65-F5344CB8AC3E}">
        <p14:creationId xmlns:p14="http://schemas.microsoft.com/office/powerpoint/2010/main" val="33743850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20929</TotalTime>
  <Words>8758</Words>
  <Application>Microsoft Macintosh PowerPoint</Application>
  <PresentationFormat>Custom</PresentationFormat>
  <Paragraphs>1365</Paragraphs>
  <Slides>169</Slides>
  <Notes>49</Notes>
  <HiddenSlides>1</HiddenSlides>
  <MMClips>0</MMClips>
  <ScaleCrop>false</ScaleCrop>
  <HeadingPairs>
    <vt:vector size="4" baseType="variant">
      <vt:variant>
        <vt:lpstr>Theme</vt:lpstr>
      </vt:variant>
      <vt:variant>
        <vt:i4>2</vt:i4>
      </vt:variant>
      <vt:variant>
        <vt:lpstr>Slide Titles</vt:lpstr>
      </vt:variant>
      <vt:variant>
        <vt:i4>169</vt:i4>
      </vt:variant>
    </vt:vector>
  </HeadingPairs>
  <TitlesOfParts>
    <vt:vector size="171" baseType="lpstr">
      <vt:lpstr>Template</vt:lpstr>
      <vt:lpstr>Interaction</vt:lpstr>
      <vt:lpstr>Advanced Dungeons and Testing Dragons</vt:lpstr>
      <vt:lpstr>Franklin Webber</vt:lpstr>
      <vt:lpstr>PowerPoint Presentation</vt:lpstr>
      <vt:lpstr>You</vt:lpstr>
      <vt:lpstr>Introduce Yourself</vt:lpstr>
      <vt:lpstr>Schedule</vt:lpstr>
      <vt:lpstr>Schedule</vt:lpstr>
      <vt:lpstr>Advanced Dungeons and Testing Dragons</vt:lpstr>
      <vt:lpstr>Finding the Ark</vt:lpstr>
      <vt:lpstr>PowerPoint Presentation</vt:lpstr>
      <vt:lpstr>Finding the Ark</vt:lpstr>
      <vt:lpstr>Changing into the Cookbook Directory</vt:lpstr>
      <vt:lpstr>Executing the Test Suite</vt:lpstr>
      <vt:lpstr>Viewing the Recipe Specification</vt:lpstr>
      <vt:lpstr>Unmaintainable Test Suites</vt:lpstr>
      <vt:lpstr>Finding the Ark</vt:lpstr>
      <vt:lpstr>Power Word: let</vt:lpstr>
      <vt:lpstr>Diagramming the let Helper Method</vt:lpstr>
      <vt:lpstr>Invoking the Helper Method</vt:lpstr>
      <vt:lpstr>Cached Within each Example </vt:lpstr>
      <vt:lpstr>A chef_run with Node Attributes</vt:lpstr>
      <vt:lpstr>Using let to Create Clearer Examples</vt:lpstr>
      <vt:lpstr>A let for each Context</vt:lpstr>
      <vt:lpstr>Overriding a let in a Child Context</vt:lpstr>
      <vt:lpstr>Conjure shared_examples</vt:lpstr>
      <vt:lpstr>Finding Similar Expressed Expectations</vt:lpstr>
      <vt:lpstr>A Place to Share Examples</vt:lpstr>
      <vt:lpstr>Finding the Ark</vt:lpstr>
      <vt:lpstr>Exercise</vt:lpstr>
      <vt:lpstr>Finding the Ark</vt:lpstr>
      <vt:lpstr>Change in to the Cookbook Directory</vt:lpstr>
      <vt:lpstr>Execute the Test Suite</vt:lpstr>
      <vt:lpstr>Edit the Recipe Specification File</vt:lpstr>
      <vt:lpstr>Live Demonstration</vt:lpstr>
      <vt:lpstr>Finding the Ark</vt:lpstr>
      <vt:lpstr>PowerPoint Presentation</vt:lpstr>
      <vt:lpstr>Unraveling the Power of the Ark</vt:lpstr>
      <vt:lpstr>PowerPoint Presentation</vt:lpstr>
      <vt:lpstr>Unraveling the Power of the Ark</vt:lpstr>
      <vt:lpstr>Changing into the Cookbook Directory</vt:lpstr>
      <vt:lpstr>Executing the Test Suite</vt:lpstr>
      <vt:lpstr>Viewing the Recipe Specification</vt:lpstr>
      <vt:lpstr>Unmaintainable Test Suites</vt:lpstr>
      <vt:lpstr>Unraveling the Power of the Ark</vt:lpstr>
      <vt:lpstr>Prismatic require</vt:lpstr>
      <vt:lpstr>Requiring the spec_helper file</vt:lpstr>
      <vt:lpstr>Viewing the spec_helper file</vt:lpstr>
      <vt:lpstr>Viewing the $LOAD_PATH</vt:lpstr>
      <vt:lpstr>Greater require_relative</vt:lpstr>
      <vt:lpstr>Create helper method</vt:lpstr>
      <vt:lpstr>Viewing the Repetition of Retrieving Attributes</vt:lpstr>
      <vt:lpstr>Refactoring with let to help ease the pain</vt:lpstr>
      <vt:lpstr>Implementing a Helper Method</vt:lpstr>
      <vt:lpstr>Ray of shared_context</vt:lpstr>
      <vt:lpstr>Repeating More than Examples</vt:lpstr>
      <vt:lpstr>Repeating More than Examples</vt:lpstr>
      <vt:lpstr>alias_example_group_to</vt:lpstr>
      <vt:lpstr>Viewing a Spec with include_context</vt:lpstr>
      <vt:lpstr>Refactoring the Spec to auto include the context</vt:lpstr>
      <vt:lpstr>Defining the alias and tying it to the shared_context</vt:lpstr>
      <vt:lpstr>Unraveling the Power of the Ark</vt:lpstr>
      <vt:lpstr>Exercise</vt:lpstr>
      <vt:lpstr>Unraveling the Power of the Ark</vt:lpstr>
      <vt:lpstr>Change in to the Cookbook Directory</vt:lpstr>
      <vt:lpstr>Execute the Test Suite</vt:lpstr>
      <vt:lpstr>Edit the Recipe Specification File</vt:lpstr>
      <vt:lpstr>Live Demonstration</vt:lpstr>
      <vt:lpstr>Unraveling the Power of the Ark</vt:lpstr>
      <vt:lpstr>PowerPoint Presentation</vt:lpstr>
      <vt:lpstr>The Ark's Power Realized</vt:lpstr>
      <vt:lpstr>PowerPoint Presentation</vt:lpstr>
      <vt:lpstr>The Ark's Power Realized</vt:lpstr>
      <vt:lpstr>How is the Ark Used?</vt:lpstr>
      <vt:lpstr>Viewing the Features of the Ark</vt:lpstr>
      <vt:lpstr>Viewing What each Action Does</vt:lpstr>
      <vt:lpstr>The Ark's Power Realized</vt:lpstr>
      <vt:lpstr>Fixture Cookbook</vt:lpstr>
      <vt:lpstr>Creating the Fixture Cookbook</vt:lpstr>
      <vt:lpstr>Updating the Dependencies to Fixture Cookbook</vt:lpstr>
      <vt:lpstr>Defining Test Recipes</vt:lpstr>
      <vt:lpstr>Viewing All the Defined Recipes</vt:lpstr>
      <vt:lpstr>Viewing the install Recipe</vt:lpstr>
      <vt:lpstr>Defining the Test for Each Recipe</vt:lpstr>
      <vt:lpstr>Viewing the Tests for each Fixture Recipe</vt:lpstr>
      <vt:lpstr>Defining ChefSpec Matchers</vt:lpstr>
      <vt:lpstr>Defining a ChefSpec Resource Matcher</vt:lpstr>
      <vt:lpstr>ChefSpec's step_into</vt:lpstr>
      <vt:lpstr>Stepping to the Custom Resource</vt:lpstr>
      <vt:lpstr>Stepping into Allows Testing of Resources</vt:lpstr>
      <vt:lpstr>The Ark's Power Realized</vt:lpstr>
      <vt:lpstr>Exercise</vt:lpstr>
      <vt:lpstr>The Ark's Power Realized</vt:lpstr>
      <vt:lpstr>Change in to the Cookbook Directory</vt:lpstr>
      <vt:lpstr>Execute the Test Suite</vt:lpstr>
      <vt:lpstr>Edit the Resource Specification File</vt:lpstr>
      <vt:lpstr>Live Demonstration</vt:lpstr>
      <vt:lpstr>The Ark's Power Realized</vt:lpstr>
      <vt:lpstr>PowerPoint Presentation</vt:lpstr>
      <vt:lpstr>The Python's Scales</vt:lpstr>
      <vt:lpstr>PowerPoint Presentation</vt:lpstr>
      <vt:lpstr>The Python's Scales</vt:lpstr>
      <vt:lpstr>Using the Ark to Slay the Python</vt:lpstr>
      <vt:lpstr>Using the Python's Pip as a Weapon</vt:lpstr>
      <vt:lpstr>The Python's Scales</vt:lpstr>
      <vt:lpstr>Custom Resource</vt:lpstr>
      <vt:lpstr>PowerPoint Presentation</vt:lpstr>
      <vt:lpstr>PowerPoint Presentation</vt:lpstr>
      <vt:lpstr>PowerPoint Presentation</vt:lpstr>
      <vt:lpstr>Changing into the Directory of the Cookbook</vt:lpstr>
      <vt:lpstr>Generating an LWRP in the Cookbook</vt:lpstr>
      <vt:lpstr>Removing the Unnecessary Providers Directory</vt:lpstr>
      <vt:lpstr>Defining the name of the resource</vt:lpstr>
      <vt:lpstr>Custom Resource: action</vt:lpstr>
      <vt:lpstr>Defining an Action</vt:lpstr>
      <vt:lpstr>Defining an Action</vt:lpstr>
      <vt:lpstr>Custom Resource: property</vt:lpstr>
      <vt:lpstr>Defining an Action</vt:lpstr>
      <vt:lpstr>Custom Resource: name_property</vt:lpstr>
      <vt:lpstr>Defining an Action</vt:lpstr>
      <vt:lpstr>The Python's Scales</vt:lpstr>
      <vt:lpstr>Exercise</vt:lpstr>
      <vt:lpstr>The Python's Scales</vt:lpstr>
      <vt:lpstr>Live Demonstration</vt:lpstr>
      <vt:lpstr>The Python's Scales</vt:lpstr>
      <vt:lpstr>PowerPoint Presentation</vt:lpstr>
      <vt:lpstr>Challenging the Golden Cobra</vt:lpstr>
      <vt:lpstr>PowerPoint Presentation</vt:lpstr>
      <vt:lpstr>Challenging the Golden Cobra</vt:lpstr>
      <vt:lpstr>The Golden Cobra Has Requirements</vt:lpstr>
      <vt:lpstr>Challenging the Golden Cobra</vt:lpstr>
      <vt:lpstr>Stubbing Search</vt:lpstr>
      <vt:lpstr>ServerRunner vs SoloRunner</vt:lpstr>
      <vt:lpstr>PowerPoint Presentation</vt:lpstr>
      <vt:lpstr>Expanding the ServerRunner Definition</vt:lpstr>
      <vt:lpstr>Creating a Data Bag on the Server</vt:lpstr>
      <vt:lpstr>Exploring the Data Bag Details</vt:lpstr>
      <vt:lpstr>Challenging the Golden Cobra</vt:lpstr>
      <vt:lpstr>Exercise</vt:lpstr>
      <vt:lpstr>Challenging the Golden Cobra</vt:lpstr>
      <vt:lpstr>Live Demonstration</vt:lpstr>
      <vt:lpstr>Challenging the Golden Cobra</vt:lpstr>
      <vt:lpstr>PowerPoint Presentation</vt:lpstr>
      <vt:lpstr>Securing the Power of the Ark</vt:lpstr>
      <vt:lpstr>PowerPoint Presentation</vt:lpstr>
      <vt:lpstr>Securing the Power of the Ark</vt:lpstr>
      <vt:lpstr>Testing Recipes Takes a Lot of Effort</vt:lpstr>
      <vt:lpstr>Securing the Power of the Ark</vt:lpstr>
      <vt:lpstr>Helper Methods</vt:lpstr>
      <vt:lpstr>Include in a 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Stubs and Doubles</vt:lpstr>
      <vt:lpstr>PowerPoint Presentation</vt:lpstr>
      <vt:lpstr>PowerPoint Presentation</vt:lpstr>
      <vt:lpstr>PowerPoint Presentation</vt:lpstr>
      <vt:lpstr>Securing the Power of the Ark</vt:lpstr>
      <vt:lpstr>Exercise</vt:lpstr>
      <vt:lpstr>Securing the Power of the Ark</vt:lpstr>
      <vt:lpstr>Live Demonstration</vt:lpstr>
      <vt:lpstr>Securing the Power of the Ark</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Test Driven Cookbook Development</dc:title>
  <dc:subject/>
  <dc:creator>Franklin Webber</dc:creator>
  <cp:keywords/>
  <dc:description/>
  <cp:lastModifiedBy>Franklin Webber</cp:lastModifiedBy>
  <cp:revision>2506</cp:revision>
  <cp:lastPrinted>2016-02-24T01:48:58Z</cp:lastPrinted>
  <dcterms:created xsi:type="dcterms:W3CDTF">2012-09-13T17:36:07Z</dcterms:created>
  <dcterms:modified xsi:type="dcterms:W3CDTF">2016-07-10T18:37:36Z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